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4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768" r:id="rId3"/>
  </p:sldMasterIdLst>
  <p:notesMasterIdLst>
    <p:notesMasterId r:id="rId11"/>
  </p:notesMasterIdLst>
  <p:sldIdLst>
    <p:sldId id="258" r:id="rId4"/>
    <p:sldId id="271" r:id="rId5"/>
    <p:sldId id="259" r:id="rId6"/>
    <p:sldId id="286" r:id="rId7"/>
    <p:sldId id="289" r:id="rId8"/>
    <p:sldId id="301" r:id="rId9"/>
    <p:sldId id="294" r:id="rId10"/>
  </p:sldIdLst>
  <p:sldSz cx="12192000" cy="6858000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CC00FF"/>
    <a:srgbClr val="000000"/>
    <a:srgbClr val="FF3399"/>
    <a:srgbClr val="FF0066"/>
    <a:srgbClr val="CCCC00"/>
    <a:srgbClr val="66FFFF"/>
    <a:srgbClr val="6666FF"/>
    <a:srgbClr val="6699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38B1855-1B75-4FBE-930C-398BA8C253C6}" styleName="Stile con tema 2 - Color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06" autoAdjust="0"/>
    <p:restoredTop sz="86470" autoAdjust="0"/>
  </p:normalViewPr>
  <p:slideViewPr>
    <p:cSldViewPr snapToGrid="0">
      <p:cViewPr varScale="1">
        <p:scale>
          <a:sx n="116" d="100"/>
          <a:sy n="116" d="100"/>
        </p:scale>
        <p:origin x="240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1378848548332196E-3"/>
          <c:y val="9.6328080903713559E-3"/>
          <c:w val="0.99866738310082137"/>
          <c:h val="0.99036728902909632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7708375249700246E-6"/>
          <c:y val="2.4215644193439779E-4"/>
          <c:w val="0.99866738310082137"/>
          <c:h val="0.99036728902909632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FF00"/>
              </a:solidFill>
              <a:ln w="63500">
                <a:solidFill>
                  <a:srgbClr val="5B9BD5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 contourW="63500">
                <a:contourClr>
                  <a:srgbClr val="5B9BD5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4E7-4498-82BF-5F9C364D461E}"/>
              </c:ext>
            </c:extLst>
          </c:dPt>
          <c:dPt>
            <c:idx val="1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4E7-4498-82BF-5F9C364D461E}"/>
              </c:ext>
            </c:extLst>
          </c:dPt>
          <c:dPt>
            <c:idx val="2"/>
            <c:bubble3D val="0"/>
            <c:spPr>
              <a:solidFill>
                <a:sysClr val="windowText" lastClr="0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4E7-4498-82BF-5F9C364D461E}"/>
              </c:ext>
            </c:extLst>
          </c:dPt>
          <c:dPt>
            <c:idx val="3"/>
            <c:bubble3D val="0"/>
            <c:spPr>
              <a:solidFill>
                <a:sysClr val="window" lastClr="FFFFF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4E7-4498-82BF-5F9C364D461E}"/>
              </c:ext>
            </c:extLst>
          </c:dPt>
          <c:dPt>
            <c:idx val="4"/>
            <c:bubble3D val="0"/>
            <c:spPr>
              <a:pattFill prst="solidDmnd">
                <a:fgClr>
                  <a:sysClr val="windowText" lastClr="000000"/>
                </a:fgClr>
                <a:bgClr>
                  <a:sysClr val="window" lastClr="FFFFFF"/>
                </a:bgClr>
              </a:patt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4E7-4498-82BF-5F9C364D461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7"/>
            <c:bubble3D val="0"/>
            <c:spPr>
              <a:solidFill>
                <a:srgbClr val="CCCC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.14486137670614405"/>
                  <c:y val="2.817148225252073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 w="38100" cmpd="dbl">
                <a:solidFill>
                  <a:sysClr val="window" lastClr="FFFFF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pattFill prst="pct75">
                    <a:fgClr>
                      <a:schemeClr val="dk1">
                        <a:lumMod val="75000"/>
                        <a:lumOff val="25000"/>
                      </a:schemeClr>
                    </a:fgClr>
                    <a:bgClr>
                      <a:schemeClr val="dk1">
                        <a:lumMod val="65000"/>
                        <a:lumOff val="35000"/>
                      </a:schemeClr>
                    </a:bgClr>
                  </a:pattFill>
                  <a:ln>
                    <a:noFill/>
                  </a:ln>
                </c15:spPr>
                <c15:layout/>
                <c15:showDataLabelsRange val="1"/>
              </c:ext>
            </c:extLst>
          </c:dLbls>
          <c:cat>
            <c:strRef>
              <c:f>Foglio2!$D$39:$D$46</c:f>
              <c:strCache>
                <c:ptCount val="8"/>
                <c:pt idx="0">
                  <c:v>entrate tributarie</c:v>
                </c:pt>
                <c:pt idx="1">
                  <c:v>entrate da trasferimenti</c:v>
                </c:pt>
                <c:pt idx="2">
                  <c:v>entrate extratributarie</c:v>
                </c:pt>
                <c:pt idx="3">
                  <c:v>avanzo parte corrente</c:v>
                </c:pt>
                <c:pt idx="4">
                  <c:v>entrate da alienazioni, trasferimenti di capitale</c:v>
                </c:pt>
                <c:pt idx="5">
                  <c:v>entrate da accensione di prestiti</c:v>
                </c:pt>
                <c:pt idx="6">
                  <c:v>F.P.V. parte capitale</c:v>
                </c:pt>
                <c:pt idx="7">
                  <c:v>avanzo parte capitale</c:v>
                </c:pt>
              </c:strCache>
            </c:strRef>
          </c:cat>
          <c:val>
            <c:numRef>
              <c:f>Foglio2!$E$39:$E$46</c:f>
              <c:numCache>
                <c:formatCode>#,##0.00</c:formatCode>
                <c:ptCount val="8"/>
                <c:pt idx="0">
                  <c:v>4310983</c:v>
                </c:pt>
                <c:pt idx="1">
                  <c:v>399109.94</c:v>
                </c:pt>
                <c:pt idx="2">
                  <c:v>608550</c:v>
                </c:pt>
                <c:pt idx="3">
                  <c:v>37000</c:v>
                </c:pt>
                <c:pt idx="4">
                  <c:v>1444453.07</c:v>
                </c:pt>
                <c:pt idx="5" formatCode="General">
                  <c:v>0</c:v>
                </c:pt>
                <c:pt idx="6">
                  <c:v>559558.18000000005</c:v>
                </c:pt>
                <c:pt idx="7">
                  <c:v>100000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54E7-4498-82BF-5F9C364D46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16000">
          <a:sysClr val="windowText" lastClr="000000"/>
        </a:gs>
        <a:gs pos="37000">
          <a:srgbClr val="FFFF00"/>
        </a:gs>
        <a:gs pos="60000">
          <a:srgbClr val="808080"/>
        </a:gs>
        <a:gs pos="74000">
          <a:srgbClr val="DDDDDD"/>
        </a:gs>
        <a:gs pos="91000">
          <a:srgbClr val="FFFF00"/>
        </a:gs>
      </a:gsLst>
      <a:lin ang="7200000" scaled="0"/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9188564262662533E-3"/>
          <c:y val="1.9000988307873293E-2"/>
          <c:w val="0.98171200334409081"/>
          <c:h val="0.9511403157797544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gradFill flip="none" rotWithShape="1">
          <a:gsLst>
            <a:gs pos="38000">
              <a:srgbClr val="5B9BD5">
                <a:lumMod val="5000"/>
                <a:lumOff val="95000"/>
              </a:srgbClr>
            </a:gs>
            <a:gs pos="16000">
              <a:srgbClr val="FFCCFF"/>
            </a:gs>
            <a:gs pos="51000">
              <a:sysClr val="window" lastClr="FFFFFF">
                <a:lumMod val="85000"/>
              </a:sysClr>
            </a:gs>
            <a:gs pos="94000">
              <a:sysClr val="windowText" lastClr="000000"/>
            </a:gs>
            <a:gs pos="63000">
              <a:srgbClr val="CC99FF"/>
            </a:gs>
            <a:gs pos="76000">
              <a:srgbClr val="FFCCFF"/>
            </a:gs>
          </a:gsLst>
          <a:path path="circle">
            <a:fillToRect l="50000" t="50000" r="50000" b="50000"/>
          </a:path>
          <a:tileRect/>
        </a:gradFill>
        <a:ln>
          <a:solidFill>
            <a:schemeClr val="bg1"/>
          </a:solidFill>
        </a:ln>
        <a:effectLst/>
      </c:spPr>
    </c:plotArea>
    <c:plotVisOnly val="1"/>
    <c:dispBlanksAs val="gap"/>
    <c:showDLblsOverMax val="0"/>
  </c:chart>
  <c:spPr>
    <a:pattFill prst="pct5">
      <a:fgClr>
        <a:schemeClr val="lt1"/>
      </a:fgClr>
      <a:bgClr>
        <a:srgbClr val="FF00FF"/>
      </a:bgClr>
    </a:pattFill>
    <a:ln w="184150" cap="flat" cmpd="sng" algn="ctr">
      <a:gradFill flip="none" rotWithShape="1">
        <a:gsLst>
          <a:gs pos="0">
            <a:schemeClr val="tx1"/>
          </a:gs>
          <a:gs pos="26000">
            <a:srgbClr val="FF66FF"/>
          </a:gs>
          <a:gs pos="80460">
            <a:schemeClr val="bg1"/>
          </a:gs>
          <a:gs pos="92920">
            <a:srgbClr val="CC99FF"/>
          </a:gs>
          <a:gs pos="63000">
            <a:srgbClr val="CC99FF"/>
          </a:gs>
          <a:gs pos="46000">
            <a:schemeClr val="tx1"/>
          </a:gs>
          <a:gs pos="13000">
            <a:schemeClr val="bg1"/>
          </a:gs>
        </a:gsLst>
        <a:path path="circle">
          <a:fillToRect l="100000" t="100000"/>
        </a:path>
        <a:tileRect r="-100000" b="-100000"/>
      </a:gra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7219106981942098E-2"/>
          <c:y val="1.4129769975829726E-2"/>
          <c:w val="0.98171200334409081"/>
          <c:h val="0.95114031577975444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CC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709-40D9-99E0-4F2CC7E51D48}"/>
              </c:ext>
            </c:extLst>
          </c:dPt>
          <c:dPt>
            <c:idx val="1"/>
            <c:bubble3D val="0"/>
            <c:spPr>
              <a:pattFill prst="lgGrid">
                <a:fgClr>
                  <a:sysClr val="windowText" lastClr="000000">
                    <a:lumMod val="50000"/>
                    <a:lumOff val="50000"/>
                  </a:sysClr>
                </a:fgClr>
                <a:bgClr>
                  <a:sysClr val="window" lastClr="FFFFFF">
                    <a:lumMod val="85000"/>
                  </a:sysClr>
                </a:bgClr>
              </a:patt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709-40D9-99E0-4F2CC7E51D48}"/>
              </c:ext>
            </c:extLst>
          </c:dPt>
          <c:dPt>
            <c:idx val="2"/>
            <c:bubble3D val="0"/>
            <c:spPr>
              <a:solidFill>
                <a:srgbClr val="CC99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709-40D9-99E0-4F2CC7E51D48}"/>
              </c:ext>
            </c:extLst>
          </c:dPt>
          <c:dLbls>
            <c:dLbl>
              <c:idx val="0"/>
              <c:layout>
                <c:manualLayout>
                  <c:x val="-5.9701697146190433E-2"/>
                  <c:y val="0.1335090078362585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defRPr>
                    </a:pPr>
                    <a:r>
                      <a:rPr lang="en-US" sz="1200"/>
                      <a:t>titolo 1 </a:t>
                    </a:r>
                    <a:fld id="{25FC8779-59C7-41CA-8A59-2295C5EFB89F}" type="VALUE">
                      <a:rPr lang="en-US" sz="1200"/>
                      <a:pPr>
                        <a:defRPr sz="1200" b="1">
                          <a:latin typeface="Arial Black" panose="020B0A04020102020204" pitchFamily="34" charset="0"/>
                        </a:defRPr>
                      </a:pPr>
                      <a:t>[VALORE]</a:t>
                    </a:fld>
                    <a:endParaRPr lang="en-US" sz="1200"/>
                  </a:p>
                </c:rich>
              </c:tx>
              <c:spPr>
                <a:solidFill>
                  <a:schemeClr val="lt1"/>
                </a:solidFill>
                <a:ln w="31750">
                  <a:solidFill>
                    <a:srgbClr val="FF66CC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dk1"/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197344622787536"/>
                      <c:h val="9.6760987133495693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5.0533083905377203E-2"/>
                  <c:y val="-0.1181753320741308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defRPr>
                    </a:pPr>
                    <a:r>
                      <a:rPr lang="en-US" sz="1200"/>
                      <a:t>titolo 2 </a:t>
                    </a:r>
                    <a:fld id="{AA878DFD-5F47-4D5F-B678-674CFA5F8D7A}" type="VALUE">
                      <a:rPr lang="en-US" sz="1200"/>
                      <a:pPr>
                        <a:defRPr sz="1200" b="1">
                          <a:latin typeface="Arial Black" panose="020B0A04020102020204" pitchFamily="34" charset="0"/>
                        </a:defRPr>
                      </a:pPr>
                      <a:t>[VALORE]</a:t>
                    </a:fld>
                    <a:endParaRPr lang="en-US" sz="1200"/>
                  </a:p>
                </c:rich>
              </c:tx>
              <c:spPr>
                <a:solidFill>
                  <a:schemeClr val="lt1"/>
                </a:solidFill>
                <a:ln w="31750">
                  <a:solidFill>
                    <a:srgbClr val="FF66CC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dk1"/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389102704309391"/>
                      <c:h val="9.6760987133495693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24715115597675116"/>
                  <c:y val="2.2668610004135401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defRPr>
                    </a:pPr>
                    <a:r>
                      <a:rPr lang="en-US" sz="1200"/>
                      <a:t>titolo</a:t>
                    </a:r>
                    <a:r>
                      <a:rPr lang="en-US" sz="1200" baseline="0"/>
                      <a:t> 4 </a:t>
                    </a:r>
                    <a:fld id="{BB31BDCA-CDC2-4BA7-ACB5-F4F029D4D68D}" type="VALUE">
                      <a:rPr lang="en-US" sz="1200"/>
                      <a:pPr>
                        <a:defRPr sz="1200" b="1">
                          <a:latin typeface="Arial Black" panose="020B0A04020102020204" pitchFamily="34" charset="0"/>
                        </a:defRPr>
                      </a:pPr>
                      <a:t>[VALORE]</a:t>
                    </a:fld>
                    <a:endParaRPr lang="en-US" sz="1200" baseline="0"/>
                  </a:p>
                </c:rich>
              </c:tx>
              <c:spPr>
                <a:solidFill>
                  <a:schemeClr val="lt1"/>
                </a:solidFill>
                <a:ln w="31750">
                  <a:solidFill>
                    <a:srgbClr val="FF66CC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dk1"/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8178408287906318"/>
                      <c:h val="8.2854742902962783E-2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 w="31750">
                <a:solidFill>
                  <a:srgbClr val="FF66CC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Foglio3!$B$4:$B$6</c:f>
              <c:strCache>
                <c:ptCount val="3"/>
                <c:pt idx="0">
                  <c:v>spese correnti</c:v>
                </c:pt>
                <c:pt idx="1">
                  <c:v>spese in conto capitale</c:v>
                </c:pt>
                <c:pt idx="2">
                  <c:v>spese per rimborso di prestiti</c:v>
                </c:pt>
              </c:strCache>
            </c:strRef>
          </c:cat>
          <c:val>
            <c:numRef>
              <c:f>Foglio3!$C$4:$C$6</c:f>
              <c:numCache>
                <c:formatCode>#,##0.00</c:formatCode>
                <c:ptCount val="3"/>
                <c:pt idx="0">
                  <c:v>5282210.68</c:v>
                </c:pt>
                <c:pt idx="1">
                  <c:v>2127011.25</c:v>
                </c:pt>
                <c:pt idx="2">
                  <c:v>50432.26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2709-40D9-99E0-4F2CC7E51D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gradFill flip="none" rotWithShape="1">
          <a:gsLst>
            <a:gs pos="38000">
              <a:srgbClr val="5B9BD5">
                <a:lumMod val="5000"/>
                <a:lumOff val="95000"/>
              </a:srgbClr>
            </a:gs>
            <a:gs pos="16000">
              <a:srgbClr val="FFCCFF"/>
            </a:gs>
            <a:gs pos="51000">
              <a:sysClr val="window" lastClr="FFFFFF">
                <a:lumMod val="85000"/>
              </a:sysClr>
            </a:gs>
            <a:gs pos="94000">
              <a:sysClr val="windowText" lastClr="000000"/>
            </a:gs>
            <a:gs pos="63000">
              <a:srgbClr val="CC99FF"/>
            </a:gs>
            <a:gs pos="76000">
              <a:srgbClr val="FFCCFF"/>
            </a:gs>
          </a:gsLst>
          <a:path path="circle">
            <a:fillToRect l="50000" t="50000" r="50000" b="50000"/>
          </a:path>
          <a:tileRect/>
        </a:gradFill>
        <a:ln>
          <a:solidFill>
            <a:schemeClr val="bg1"/>
          </a:solidFill>
        </a:ln>
        <a:effectLst/>
      </c:spPr>
    </c:plotArea>
    <c:plotVisOnly val="1"/>
    <c:dispBlanksAs val="gap"/>
    <c:showDLblsOverMax val="0"/>
  </c:chart>
  <c:spPr>
    <a:solidFill>
      <a:schemeClr val="lt1"/>
    </a:solidFill>
    <a:ln w="136525" cap="flat" cmpd="sng" algn="ctr">
      <a:gradFill flip="none" rotWithShape="1">
        <a:gsLst>
          <a:gs pos="0">
            <a:schemeClr val="accent1">
              <a:lumMod val="5000"/>
              <a:lumOff val="95000"/>
            </a:schemeClr>
          </a:gs>
          <a:gs pos="29000">
            <a:srgbClr val="FF66FF"/>
          </a:gs>
          <a:gs pos="51000">
            <a:schemeClr val="bg1">
              <a:lumMod val="75000"/>
            </a:schemeClr>
          </a:gs>
          <a:gs pos="94000">
            <a:srgbClr val="CC99FF"/>
          </a:gs>
          <a:gs pos="73000">
            <a:schemeClr val="bg1"/>
          </a:gs>
        </a:gsLst>
        <a:path path="circle">
          <a:fillToRect l="100000" t="100000"/>
        </a:path>
        <a:tileRect r="-100000" b="-100000"/>
      </a:gra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it-IT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843675549496718E-2"/>
          <c:y val="4.4884715957025909E-2"/>
          <c:w val="0.93112318754118473"/>
          <c:h val="0.9168362589666621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>
                  <a:lumMod val="60000"/>
                  <a:lumOff val="40000"/>
                </a:srgb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6B7-43E0-AC6C-49CE8247A9C8}"/>
              </c:ext>
            </c:extLst>
          </c:dPt>
          <c:dPt>
            <c:idx val="1"/>
            <c:bubble3D val="0"/>
            <c:spPr>
              <a:solidFill>
                <a:srgbClr val="FF6566">
                  <a:lumMod val="40000"/>
                  <a:lumOff val="60000"/>
                </a:srgb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6B7-43E0-AC6C-49CE8247A9C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6B7-43E0-AC6C-49CE8247A9C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6B7-43E0-AC6C-49CE8247A9C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6B7-43E0-AC6C-49CE8247A9C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6B7-43E0-AC6C-49CE8247A9C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6B7-43E0-AC6C-49CE8247A9C8}"/>
              </c:ext>
            </c:extLst>
          </c:dPt>
          <c:dPt>
            <c:idx val="7"/>
            <c:bubble3D val="0"/>
            <c:spPr>
              <a:solidFill>
                <a:sysClr val="window" lastClr="FFFF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6B7-43E0-AC6C-49CE8247A9C8}"/>
              </c:ext>
            </c:extLst>
          </c:dPt>
          <c:dPt>
            <c:idx val="8"/>
            <c:bubble3D val="0"/>
            <c:spPr>
              <a:solidFill>
                <a:srgbClr val="FF33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D6B7-43E0-AC6C-49CE8247A9C8}"/>
              </c:ext>
            </c:extLst>
          </c:dPt>
          <c:dPt>
            <c:idx val="9"/>
            <c:bubble3D val="0"/>
            <c:spPr>
              <a:solidFill>
                <a:srgbClr val="CC00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D6B7-43E0-AC6C-49CE8247A9C8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D6B7-43E0-AC6C-49CE8247A9C8}"/>
              </c:ext>
            </c:extLst>
          </c:dPt>
          <c:dPt>
            <c:idx val="11"/>
            <c:bubble3D val="0"/>
            <c:spPr>
              <a:solidFill>
                <a:srgbClr val="FF6566">
                  <a:lumMod val="50000"/>
                </a:srgb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7.0554566722612858E-2"/>
                  <c:y val="-0.15559418796294017"/>
                </c:manualLayout>
              </c:layout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2435684297858957E-2"/>
                  <c:y val="5.0279536887322168E-4"/>
                </c:manualLayout>
              </c:layout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4933938425862966E-2"/>
                  <c:y val="4.3807346845929976E-3"/>
                </c:manualLayout>
              </c:layout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8572131122909769E-2"/>
                  <c:y val="7.9915509572703686E-2"/>
                </c:manualLayout>
              </c:layout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4522572961377597"/>
                  <c:y val="6.1822504912657512E-2"/>
                </c:manualLayout>
              </c:layout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7.8572131122909769E-2"/>
                  <c:y val="-4.9389589084416569E-2"/>
                </c:manualLayout>
              </c:layout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180413001787475"/>
                      <c:h val="5.8492265793582736E-2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-0.18440398120682905"/>
                  <c:y val="-4.2078771043286521E-2"/>
                </c:manualLayout>
              </c:layout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5.7726463682137782E-2"/>
                  <c:y val="-4.623983616499594E-2"/>
                </c:manualLayout>
              </c:layout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.25495854792944189"/>
                  <c:y val="-2.3695532091001109E-3"/>
                </c:manualLayout>
              </c:layout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solidFill>
                <a:sysClr val="window" lastClr="FFFFFF"/>
              </a:solidFill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Foglio4!$A$22:$A$33</c:f>
              <c:strCache>
                <c:ptCount val="12"/>
                <c:pt idx="0">
                  <c:v>funzioni generali di amministrazione, di gestione e di controllo</c:v>
                </c:pt>
                <c:pt idx="1">
                  <c:v>funzioni di polizia locale</c:v>
                </c:pt>
                <c:pt idx="2">
                  <c:v>funzioni di istruzione pubblica</c:v>
                </c:pt>
                <c:pt idx="3">
                  <c:v>funzioni relative alla cultura ed ai beni culturali</c:v>
                </c:pt>
                <c:pt idx="4">
                  <c:v>funzioni nel settore sportivo e ricreativo</c:v>
                </c:pt>
                <c:pt idx="5">
                  <c:v>turismo</c:v>
                </c:pt>
                <c:pt idx="6">
                  <c:v>assetto del territorio ed edilizia abitativa</c:v>
                </c:pt>
                <c:pt idx="7">
                  <c:v>tutela del territorio ed ambiente</c:v>
                </c:pt>
                <c:pt idx="8">
                  <c:v>trasoorti e diritto alla mobilità</c:v>
                </c:pt>
                <c:pt idx="9">
                  <c:v>funzioni nel settore sociale</c:v>
                </c:pt>
                <c:pt idx="10">
                  <c:v>sviluppo economico</c:v>
                </c:pt>
                <c:pt idx="11">
                  <c:v>fondi ed accantonamenti</c:v>
                </c:pt>
              </c:strCache>
            </c:strRef>
          </c:cat>
          <c:val>
            <c:numRef>
              <c:f>Foglio4!$B$22:$B$33</c:f>
              <c:numCache>
                <c:formatCode>#,##0.00</c:formatCode>
                <c:ptCount val="12"/>
                <c:pt idx="0">
                  <c:v>1886415.04</c:v>
                </c:pt>
                <c:pt idx="1">
                  <c:v>236118.39</c:v>
                </c:pt>
                <c:pt idx="2">
                  <c:v>296507.55</c:v>
                </c:pt>
                <c:pt idx="3">
                  <c:v>47978.27</c:v>
                </c:pt>
                <c:pt idx="4">
                  <c:v>61400</c:v>
                </c:pt>
                <c:pt idx="5">
                  <c:v>30150</c:v>
                </c:pt>
                <c:pt idx="6">
                  <c:v>142853.98000000001</c:v>
                </c:pt>
                <c:pt idx="7">
                  <c:v>1058998.42</c:v>
                </c:pt>
                <c:pt idx="8">
                  <c:v>210772.7</c:v>
                </c:pt>
                <c:pt idx="9">
                  <c:v>971681.25</c:v>
                </c:pt>
                <c:pt idx="10">
                  <c:v>33330</c:v>
                </c:pt>
                <c:pt idx="11">
                  <c:v>306005.08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D6B7-43E0-AC6C-49CE8247A9C8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24000">
                  <a:schemeClr val="tx1"/>
                </a:gs>
                <a:gs pos="62000">
                  <a:srgbClr val="FFC000"/>
                </a:gs>
                <a:gs pos="91000">
                  <a:schemeClr val="tx1"/>
                </a:gs>
              </a:gsLst>
              <a:lin ang="5400000" scaled="1"/>
            </a:gradFill>
            <a:ln w="28575">
              <a:solidFill>
                <a:srgbClr val="FFFF00"/>
              </a:solidFill>
            </a:ln>
            <a:effectLst/>
            <a:sp3d contourW="28575">
              <a:contourClr>
                <a:srgbClr val="FFFF00"/>
              </a:contourClr>
            </a:sp3d>
          </c:spPr>
          <c:invertIfNegative val="0"/>
          <c:cat>
            <c:numRef>
              <c:f>Foglio5!$C$3:$H$3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Foglio5!$C$9:$H$9</c:f>
              <c:numCache>
                <c:formatCode>#,##0.00</c:formatCode>
                <c:ptCount val="6"/>
                <c:pt idx="0">
                  <c:v>1170680.33</c:v>
                </c:pt>
                <c:pt idx="1">
                  <c:v>1054465.55</c:v>
                </c:pt>
                <c:pt idx="2">
                  <c:v>1043208.26</c:v>
                </c:pt>
                <c:pt idx="3">
                  <c:v>1012776</c:v>
                </c:pt>
                <c:pt idx="4">
                  <c:v>981232.54</c:v>
                </c:pt>
                <c:pt idx="5">
                  <c:v>948537.19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5070632"/>
        <c:axId val="425067496"/>
        <c:axId val="0"/>
      </c:bar3DChart>
      <c:catAx>
        <c:axId val="425070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25067496"/>
        <c:crosses val="autoZero"/>
        <c:auto val="1"/>
        <c:lblAlgn val="ctr"/>
        <c:lblOffset val="100"/>
        <c:noMultiLvlLbl val="0"/>
      </c:catAx>
      <c:valAx>
        <c:axId val="425067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solidFill>
            <a:schemeClr val="tx1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25070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FF0000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it-IT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0.8686</cdr:x>
      <cdr:y>0</cdr:y>
    </cdr:from>
    <cdr:to>
      <cdr:x>1</cdr:x>
      <cdr:y>0.16938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899945" y="0"/>
          <a:ext cx="58999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it-IT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b="1" dirty="0">
              <a:solidFill>
                <a:schemeClr val="bg1"/>
              </a:solidFill>
            </a:rPr>
            <a:t>6</a:t>
          </a:r>
          <a:endParaRPr lang="it-IT" b="1" dirty="0">
            <a:solidFill>
              <a:schemeClr val="bg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D72837C0-E76F-4FEC-AAB7-58CC271AD981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1" y="4925407"/>
            <a:ext cx="5679440" cy="4029879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3507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3507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0FDCACE5-6EBD-4FE6-932F-318846AE0F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1219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CACE5-6EBD-4FE6-932F-318846AE0FA3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2684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CACE5-6EBD-4FE6-932F-318846AE0FA3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859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DCACE5-6EBD-4FE6-932F-318846AE0FA3}" type="slidenum">
              <a:rPr lang="it-IT" smtClean="0">
                <a:solidFill>
                  <a:prstClr val="black"/>
                </a:solidFill>
              </a:rPr>
              <a:pPr/>
              <a:t>5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875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9BAF-82DA-43E0-880D-0610B6CD41DD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F1A9-9B40-4B53-B44E-C09923B0E8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449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9BAF-82DA-43E0-880D-0610B6CD41DD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F1A9-9B40-4B53-B44E-C09923B0E8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4673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9BAF-82DA-43E0-880D-0610B6CD41DD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F1A9-9B40-4B53-B44E-C09923B0E8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2645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9BAF-82DA-43E0-880D-0610B6CD41DD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23/03/2021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F1A9-9B40-4B53-B44E-C09923B0E89C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780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9BAF-82DA-43E0-880D-0610B6CD41DD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23/03/2021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F1A9-9B40-4B53-B44E-C09923B0E89C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207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9BAF-82DA-43E0-880D-0610B6CD41DD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23/03/2021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F1A9-9B40-4B53-B44E-C09923B0E89C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500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9BAF-82DA-43E0-880D-0610B6CD41DD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23/03/2021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F1A9-9B40-4B53-B44E-C09923B0E89C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164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9BAF-82DA-43E0-880D-0610B6CD41DD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23/03/2021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F1A9-9B40-4B53-B44E-C09923B0E89C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8021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9BAF-82DA-43E0-880D-0610B6CD41DD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23/03/2021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F1A9-9B40-4B53-B44E-C09923B0E89C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6644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9BAF-82DA-43E0-880D-0610B6CD41DD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23/03/2021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F1A9-9B40-4B53-B44E-C09923B0E89C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7876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9BAF-82DA-43E0-880D-0610B6CD41DD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23/03/2021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F1A9-9B40-4B53-B44E-C09923B0E89C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95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9BAF-82DA-43E0-880D-0610B6CD41DD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F1A9-9B40-4B53-B44E-C09923B0E8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32327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9BAF-82DA-43E0-880D-0610B6CD41DD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23/03/2021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F1A9-9B40-4B53-B44E-C09923B0E89C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0634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9BAF-82DA-43E0-880D-0610B6CD41DD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23/03/2021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F1A9-9B40-4B53-B44E-C09923B0E89C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1427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9BAF-82DA-43E0-880D-0610B6CD41DD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23/03/2021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F1A9-9B40-4B53-B44E-C09923B0E89C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4634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A1B9C4FD-553D-45ED-9E65-B6B122AB1B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7D7D953C-EE03-46FF-B4FE-D7432A9121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7B27FEF2-817E-42E4-8F7E-D2CE07A85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3723-41BC-45E7-97CA-7548B08713C4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74D2C51F-817E-4254-ABA3-1A743AABD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7C5ADE91-DB2D-4521-87D7-0289F36B9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935B1-45D8-468F-99E8-99DC853B70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32759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FA42D8A-32A4-4C0E-A716-C0CD79460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EF54D35-48BD-4835-ADAB-32C667350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58D8B999-5958-4359-A396-759A0366A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3723-41BC-45E7-97CA-7548B08713C4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B6F3D4EF-29A2-4BF9-8164-A842383BB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B4F66BE1-D436-435B-8BE0-5D0C05F6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935B1-45D8-468F-99E8-99DC853B70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36821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4DD870B-E297-48B7-9069-9E1E1F176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95403269-0C75-422F-ADCF-5C3834B769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C738F2ED-64DA-404C-857A-A56562D47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3723-41BC-45E7-97CA-7548B08713C4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A6287905-E2C0-4050-A1D4-AF996D94C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13E15954-55D6-42F1-8940-952735859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935B1-45D8-468F-99E8-99DC853B70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62469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F5E0171-2279-4A07-8C1E-AB3AFE378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A5301CEE-1E39-45AE-9576-E36718F68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85D44D91-0EB7-4C2A-A7E3-52AE5E9B6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E119B739-718A-4CC5-8286-CC34C4CD8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3723-41BC-45E7-97CA-7548B08713C4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C56DC525-99B0-4AA8-8D1A-6D4B4817F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CC00CAE2-FC67-44DE-8D22-6B13AF631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935B1-45D8-468F-99E8-99DC853B70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23861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8AB6DCB-0501-42EB-8EB0-3C135200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5DF24948-E1F4-4BF3-B5E9-FD4B40C9C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1B64BAF3-5546-4AD2-8943-2903C2EFC2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EE2A43D7-6429-40E3-A133-45B23F7607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="" xmlns:a16="http://schemas.microsoft.com/office/drawing/2014/main" id="{50AB8F89-143D-4038-BB9E-4B32C0415B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="" xmlns:a16="http://schemas.microsoft.com/office/drawing/2014/main" id="{844E8AAB-D66B-4611-B762-AB120E88C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3723-41BC-45E7-97CA-7548B08713C4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="" xmlns:a16="http://schemas.microsoft.com/office/drawing/2014/main" id="{78F97F14-0C02-42A7-9980-5E2657E1A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="" xmlns:a16="http://schemas.microsoft.com/office/drawing/2014/main" id="{8C1EE61D-F323-41DA-9181-5A8B8566B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935B1-45D8-468F-99E8-99DC853B70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90665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0818A10-EAF1-4ABC-809D-255C67405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5EB0815C-56B1-45DD-AFF2-BD09B6D03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3723-41BC-45E7-97CA-7548B08713C4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F6EA0AB1-74B8-4B8C-B864-5EC9AAAD7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2FAAA1AB-43D3-4C0A-8503-A4DF9FBFF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935B1-45D8-468F-99E8-99DC853B70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7690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EE3E49E7-6F64-4FCF-981F-6212B6D0B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3723-41BC-45E7-97CA-7548B08713C4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EDA33EF4-4BA2-43A9-BC15-CF327EAAE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525C0FFC-C8C3-45EB-B0CE-E0D2CD0AC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935B1-45D8-468F-99E8-99DC853B70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8316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9BAF-82DA-43E0-880D-0610B6CD41DD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F1A9-9B40-4B53-B44E-C09923B0E8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45065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BD944B3B-07E8-4521-831A-20B20B290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D5FA7EB9-96D1-454F-AAA5-5008FC73A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2C10AD7B-BA74-4324-A006-0B3F4B9A9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C9F161FD-09E4-48CC-9B15-3F5F8C650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3723-41BC-45E7-97CA-7548B08713C4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33821A85-E9A7-488A-ADCB-19AA5DD2C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89A6FC56-AE32-4F04-A49E-327906B58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935B1-45D8-468F-99E8-99DC853B70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304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2EB9387-EFBB-40D5-9EE4-8A5609B09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A02347E2-5FE6-45B0-B129-7E2DC2903C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21D2099F-AB18-47B2-AD47-5403A5D261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868B3A69-E327-47F2-BD73-F91BB99EE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3723-41BC-45E7-97CA-7548B08713C4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C860C4D3-D25B-4D14-967B-CD71CD32F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7555B762-B900-4767-9D76-70A81444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935B1-45D8-468F-99E8-99DC853B70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41564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0556C23-87E7-4F1C-B8A4-96583D07F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0E03472D-7F2D-4629-A9A6-FC6C789A3D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30C73C77-1ABB-42A5-9F80-A40C181A3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3723-41BC-45E7-97CA-7548B08713C4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F623B09B-2675-4065-8BDE-F1495AF0E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0CED6975-5B8B-4844-A916-B53F41390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935B1-45D8-468F-99E8-99DC853B70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24869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="" xmlns:a16="http://schemas.microsoft.com/office/drawing/2014/main" id="{3067001D-59D3-45D4-9331-72E0344E35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5062E9E7-D472-454E-8E02-D590DE94CB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6E2B3FA-0715-4B87-B477-CD1A5229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3723-41BC-45E7-97CA-7548B08713C4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8AFE793C-13D9-47F3-9D68-DCEE8E1DE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33F65CC8-2F56-4136-8D62-3F0515773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935B1-45D8-468F-99E8-99DC853B70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7053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9BAF-82DA-43E0-880D-0610B6CD41DD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F1A9-9B40-4B53-B44E-C09923B0E8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0566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9BAF-82DA-43E0-880D-0610B6CD41DD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F1A9-9B40-4B53-B44E-C09923B0E8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46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9BAF-82DA-43E0-880D-0610B6CD41DD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F1A9-9B40-4B53-B44E-C09923B0E8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3148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9BAF-82DA-43E0-880D-0610B6CD41DD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F1A9-9B40-4B53-B44E-C09923B0E8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0451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9BAF-82DA-43E0-880D-0610B6CD41DD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F1A9-9B40-4B53-B44E-C09923B0E8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8134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9BAF-82DA-43E0-880D-0610B6CD41DD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F1A9-9B40-4B53-B44E-C09923B0E8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566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D9BAF-82DA-43E0-880D-0610B6CD41DD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DF1A9-9B40-4B53-B44E-C09923B0E8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14492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D9BAF-82DA-43E0-880D-0610B6CD41DD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23/03/2021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DF1A9-9B40-4B53-B44E-C09923B0E89C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7588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="" xmlns:a16="http://schemas.microsoft.com/office/drawing/2014/main" id="{FDB31FA6-6CC4-44FF-8E1B-D9B8DAA3E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0131AC88-A6BB-4599-809B-44F541049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E3333C6E-9EF5-4A3A-B0B1-D86E924F71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A3723-41BC-45E7-97CA-7548B08713C4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ABB0C405-0EC6-4DDB-84DB-BE1E989E2B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062C56EE-2BC0-478B-9A7D-1E58063C3C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935B1-45D8-468F-99E8-99DC853B70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72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rgbClr val="FFFF00"/>
            </a:gs>
            <a:gs pos="34000">
              <a:srgbClr val="808080"/>
            </a:gs>
            <a:gs pos="50000">
              <a:srgbClr val="DDDDDD"/>
            </a:gs>
            <a:gs pos="78000">
              <a:srgbClr val="FFFF00"/>
            </a:gs>
          </a:gsLst>
          <a:lin ang="7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219456" y="5995049"/>
            <a:ext cx="11832336" cy="690563"/>
          </a:xfrm>
          <a:solidFill>
            <a:schemeClr val="bg1">
              <a:lumMod val="65000"/>
              <a:lumOff val="35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b="1" i="1" dirty="0">
                <a:solidFill>
                  <a:srgbClr val="FFFF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Comune di </a:t>
            </a:r>
            <a:r>
              <a:rPr lang="it-IT" sz="2400" b="1" i="1" dirty="0" smtClean="0">
                <a:solidFill>
                  <a:srgbClr val="FFFF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Pandino </a:t>
            </a:r>
            <a:r>
              <a:rPr lang="it-IT" sz="2400" b="1" i="1" dirty="0">
                <a:solidFill>
                  <a:srgbClr val="FFFF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– Bilancio di previsione </a:t>
            </a:r>
            <a:r>
              <a:rPr lang="it-IT" sz="2400" b="1" i="1" dirty="0" smtClean="0">
                <a:solidFill>
                  <a:srgbClr val="FFFF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2021-2023</a:t>
            </a:r>
            <a:endParaRPr lang="it-IT" sz="2400" b="1" i="1" dirty="0">
              <a:solidFill>
                <a:srgbClr val="FFFF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41248" y="242561"/>
            <a:ext cx="10515600" cy="646331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rgbClr val="FFFF00"/>
                </a:solidFill>
              </a:rPr>
              <a:t>ENTRATA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32367" y="240970"/>
            <a:ext cx="526001" cy="5448982"/>
          </a:xfrm>
          <a:prstGeom prst="rect">
            <a:avLst/>
          </a:prstGeom>
          <a:pattFill prst="wdUpDiag">
            <a:fgClr>
              <a:schemeClr val="tx1">
                <a:lumMod val="65000"/>
              </a:schemeClr>
            </a:fgClr>
            <a:bgClr>
              <a:schemeClr val="tx1"/>
            </a:bgClr>
          </a:pattFill>
          <a:ln w="60325" cmpd="sng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1503152" y="204394"/>
            <a:ext cx="530352" cy="5369469"/>
          </a:xfrm>
          <a:prstGeom prst="rect">
            <a:avLst/>
          </a:prstGeom>
          <a:pattFill prst="wdUpDiag">
            <a:fgClr>
              <a:schemeClr val="tx1">
                <a:lumMod val="50000"/>
              </a:schemeClr>
            </a:fgClr>
            <a:bgClr>
              <a:schemeClr val="tx1"/>
            </a:bgClr>
          </a:pattFill>
          <a:ln w="60325" cmpd="sng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686925"/>
              </p:ext>
            </p:extLst>
          </p:nvPr>
        </p:nvGraphicFramePr>
        <p:xfrm>
          <a:off x="1764405" y="1159101"/>
          <a:ext cx="8770513" cy="4481848"/>
        </p:xfrm>
        <a:graphic>
          <a:graphicData uri="http://schemas.openxmlformats.org/drawingml/2006/table">
            <a:tbl>
              <a:tblPr/>
              <a:tblGrid>
                <a:gridCol w="939698"/>
                <a:gridCol w="1368332"/>
                <a:gridCol w="2011283"/>
                <a:gridCol w="1368332"/>
                <a:gridCol w="1714536"/>
                <a:gridCol w="1368332"/>
              </a:tblGrid>
              <a:tr h="36693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TITOLO</a:t>
                      </a:r>
                    </a:p>
                  </a:txBody>
                  <a:tcPr marL="8482" marR="8482" marT="8482" marB="0" anchor="ctr"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DESCRIZIONE</a:t>
                      </a:r>
                    </a:p>
                  </a:txBody>
                  <a:tcPr marL="8482" marR="8482" marT="8482" marB="0" anchor="ctr"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IMPORTI</a:t>
                      </a:r>
                    </a:p>
                  </a:txBody>
                  <a:tcPr marL="8482" marR="8482" marT="8482" marB="0" anchor="ctr"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% calcolate per titolo</a:t>
                      </a:r>
                    </a:p>
                  </a:txBody>
                  <a:tcPr marL="8482" marR="8482" marT="8482" marB="0" anchor="ctr"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TOTALI</a:t>
                      </a:r>
                    </a:p>
                  </a:txBody>
                  <a:tcPr marL="8482" marR="8482" marT="8482" marB="0" anchor="ctr"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% calcolate sul totale</a:t>
                      </a:r>
                    </a:p>
                  </a:txBody>
                  <a:tcPr marL="8482" marR="8482" marT="8482" marB="0" anchor="ctr"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36693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82" marR="8482" marT="84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entrate tributarie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4.310.983,00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80,49%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5.355.642,94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71,79%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6693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82" marR="8482" marT="84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entrate da trasferimenti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399.109,94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7,45%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6693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82" marR="8482" marT="84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entrate extratributarie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608.550,00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11,36%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66935"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it-IT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avanzo parte corrente</a:t>
                      </a:r>
                    </a:p>
                  </a:txBody>
                  <a:tcPr marL="8482" marR="8482" marT="84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37.000,00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0,69%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73387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82" marR="8482" marT="84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entrate da alienazioni, trasferimenti di capitale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1.444.453,07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68,65%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2.104.011,25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28,21%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55040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82" marR="8482" marT="84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entrate da accensione di prestiti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66935"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it-IT" sz="11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F.P.V. parte capitale</a:t>
                      </a:r>
                    </a:p>
                  </a:txBody>
                  <a:tcPr marL="8482" marR="8482" marT="84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559.558,18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26,59%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66935"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it-IT" sz="11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avanzo parte capitale</a:t>
                      </a:r>
                    </a:p>
                  </a:txBody>
                  <a:tcPr marL="8482" marR="8482" marT="84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100.000,00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4,75%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79569">
                <a:tc>
                  <a:txBody>
                    <a:bodyPr/>
                    <a:lstStyle/>
                    <a:p>
                      <a:pPr algn="ctr" rtl="0" fontAlgn="ctr"/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462"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TOTALI A PAREGGIO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7.459.654,19</a:t>
                      </a:r>
                    </a:p>
                  </a:txBody>
                  <a:tcPr marL="8482" marR="8482" marT="8482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8482" marR="8482" marT="8482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7.459.654,19</a:t>
                      </a:r>
                    </a:p>
                  </a:txBody>
                  <a:tcPr marL="8482" marR="8482" marT="8482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8482" marR="8482" marT="8482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10610912" y="381060"/>
            <a:ext cx="589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1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3995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852232" y="5935414"/>
            <a:ext cx="10515600" cy="690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b="1" i="1" dirty="0">
                <a:latin typeface="Batang" panose="02030600000101010101" pitchFamily="18" charset="-127"/>
                <a:ea typeface="Batang" panose="02030600000101010101" pitchFamily="18" charset="-127"/>
              </a:rPr>
              <a:t>Comune di </a:t>
            </a:r>
            <a:r>
              <a:rPr lang="it-IT" sz="2400" b="1" i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Pandino– </a:t>
            </a:r>
            <a:r>
              <a:rPr lang="it-IT" sz="2400" b="1" i="1" dirty="0">
                <a:latin typeface="Batang" panose="02030600000101010101" pitchFamily="18" charset="-127"/>
                <a:ea typeface="Batang" panose="02030600000101010101" pitchFamily="18" charset="-127"/>
              </a:rPr>
              <a:t>Bilancio di previsione </a:t>
            </a:r>
            <a:r>
              <a:rPr lang="it-IT" sz="2400" b="1" i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2021-2023</a:t>
            </a:r>
            <a:endParaRPr lang="it-IT" sz="2400" b="1" i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84093" y="242046"/>
            <a:ext cx="11187954" cy="584775"/>
          </a:xfrm>
          <a:prstGeom prst="rect">
            <a:avLst/>
          </a:prstGeom>
          <a:solidFill>
            <a:schemeClr val="tx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rgbClr val="FFFF00"/>
                </a:solidFill>
              </a:rPr>
              <a:t>COMPOSIZIONE ENTRATE COMPLESSIVE</a:t>
            </a: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2001912"/>
              </p:ext>
            </p:extLst>
          </p:nvPr>
        </p:nvGraphicFramePr>
        <p:xfrm>
          <a:off x="470647" y="887506"/>
          <a:ext cx="11187953" cy="5019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5290228"/>
              </p:ext>
            </p:extLst>
          </p:nvPr>
        </p:nvGraphicFramePr>
        <p:xfrm>
          <a:off x="475488" y="943593"/>
          <a:ext cx="11155680" cy="4798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10610912" y="381060"/>
            <a:ext cx="589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9873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chemeClr val="tx1">
                <a:lumMod val="75000"/>
              </a:schemeClr>
            </a:gs>
            <a:gs pos="38000">
              <a:srgbClr val="FFCCFF"/>
            </a:gs>
            <a:gs pos="65000">
              <a:srgbClr val="DDDDDD"/>
            </a:gs>
            <a:gs pos="93000">
              <a:srgbClr val="CC99FF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772719" y="6167437"/>
            <a:ext cx="10515600" cy="690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b="1" i="1" dirty="0">
                <a:solidFill>
                  <a:srgbClr val="FF33CC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Comune di </a:t>
            </a:r>
            <a:r>
              <a:rPr lang="it-IT" sz="2400" b="1" i="1" dirty="0" smtClean="0">
                <a:solidFill>
                  <a:srgbClr val="FF33CC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Pandino– </a:t>
            </a:r>
            <a:r>
              <a:rPr lang="it-IT" sz="2400" b="1" i="1" dirty="0">
                <a:solidFill>
                  <a:srgbClr val="FF33CC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Bilancio di previsione </a:t>
            </a:r>
            <a:r>
              <a:rPr lang="it-IT" sz="2400" b="1" i="1" dirty="0" smtClean="0">
                <a:solidFill>
                  <a:srgbClr val="FF33CC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2021-2023</a:t>
            </a:r>
            <a:endParaRPr lang="it-IT" sz="2400" b="1" i="1" dirty="0">
              <a:solidFill>
                <a:srgbClr val="FF33CC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57810" y="249064"/>
            <a:ext cx="11529390" cy="646331"/>
          </a:xfrm>
          <a:prstGeom prst="rect">
            <a:avLst/>
          </a:prstGeom>
          <a:ln w="111125" cmpd="thickThin">
            <a:solidFill>
              <a:srgbClr val="FF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rgbClr val="CC00FF"/>
                </a:solidFill>
              </a:rPr>
              <a:t>SPESA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9209729"/>
              </p:ext>
            </p:extLst>
          </p:nvPr>
        </p:nvGraphicFramePr>
        <p:xfrm>
          <a:off x="318053" y="993913"/>
          <a:ext cx="5466521" cy="50093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664793"/>
              </p:ext>
            </p:extLst>
          </p:nvPr>
        </p:nvGraphicFramePr>
        <p:xfrm>
          <a:off x="539242" y="1512792"/>
          <a:ext cx="5041900" cy="3882168"/>
        </p:xfrm>
        <a:graphic>
          <a:graphicData uri="http://schemas.openxmlformats.org/drawingml/2006/table">
            <a:tbl>
              <a:tblPr/>
              <a:tblGrid>
                <a:gridCol w="889000"/>
                <a:gridCol w="1384300"/>
                <a:gridCol w="1384300"/>
                <a:gridCol w="1384300"/>
              </a:tblGrid>
              <a:tr h="867596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TITOLO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DESCRIZIONE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PREVISIONE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percentuale per titolo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27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spese correnti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5.282.210,68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738104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spese in conto capitale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2.127.011,25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100681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spese per rimborso di prestiti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50.432,26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385886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374">
                <a:tc>
                  <a:txBody>
                    <a:bodyPr/>
                    <a:lstStyle/>
                    <a:p>
                      <a:pPr algn="l" fontAlgn="ctr"/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7.459.654,19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5377990"/>
              </p:ext>
            </p:extLst>
          </p:nvPr>
        </p:nvGraphicFramePr>
        <p:xfrm>
          <a:off x="6089904" y="987552"/>
          <a:ext cx="5705856" cy="4956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11080469" y="394382"/>
            <a:ext cx="589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3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163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5000">
              <a:schemeClr val="tx1">
                <a:lumMod val="75000"/>
              </a:schemeClr>
            </a:gs>
            <a:gs pos="38000">
              <a:srgbClr val="FFCCFF"/>
            </a:gs>
            <a:gs pos="65000">
              <a:srgbClr val="DDDDDD"/>
            </a:gs>
            <a:gs pos="93000">
              <a:srgbClr val="FF66CC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987955" y="6455825"/>
            <a:ext cx="10515600" cy="402175"/>
          </a:xfrm>
          <a:solidFill>
            <a:sysClr val="window" lastClr="FFFFFF"/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sz="2400" b="1" i="1" dirty="0">
                <a:solidFill>
                  <a:srgbClr val="0033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Comune di </a:t>
            </a:r>
            <a:r>
              <a:rPr lang="it-IT" sz="2400" b="1" i="1" dirty="0" smtClean="0">
                <a:solidFill>
                  <a:srgbClr val="0033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Pandino– </a:t>
            </a:r>
            <a:r>
              <a:rPr lang="it-IT" sz="2400" b="1" i="1" dirty="0">
                <a:solidFill>
                  <a:srgbClr val="0033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Bilancio di previsione </a:t>
            </a:r>
            <a:r>
              <a:rPr lang="it-IT" sz="2400" b="1" i="1" dirty="0" smtClean="0">
                <a:solidFill>
                  <a:srgbClr val="0033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2021-2023</a:t>
            </a:r>
            <a:endParaRPr lang="it-IT" sz="2400" b="1" i="1" dirty="0">
              <a:solidFill>
                <a:srgbClr val="0033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896750" y="239151"/>
            <a:ext cx="4234375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accent6">
                    <a:lumMod val="75000"/>
                  </a:schemeClr>
                </a:solidFill>
              </a:rPr>
              <a:t>Spesa corrente per missione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7692353"/>
              </p:ext>
            </p:extLst>
          </p:nvPr>
        </p:nvGraphicFramePr>
        <p:xfrm>
          <a:off x="3877057" y="618275"/>
          <a:ext cx="8174736" cy="5767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428164"/>
              </p:ext>
            </p:extLst>
          </p:nvPr>
        </p:nvGraphicFramePr>
        <p:xfrm>
          <a:off x="201168" y="157851"/>
          <a:ext cx="3474719" cy="6169797"/>
        </p:xfrm>
        <a:graphic>
          <a:graphicData uri="http://schemas.openxmlformats.org/drawingml/2006/table">
            <a:tbl>
              <a:tblPr/>
              <a:tblGrid>
                <a:gridCol w="1627322"/>
                <a:gridCol w="1029087"/>
                <a:gridCol w="818310"/>
              </a:tblGrid>
              <a:tr h="41443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missione</a:t>
                      </a:r>
                    </a:p>
                  </a:txBody>
                  <a:tcPr marL="5964" marR="5964" marT="59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stanziamento anno 2021</a:t>
                      </a:r>
                    </a:p>
                  </a:txBody>
                  <a:tcPr marL="5964" marR="5964" marT="59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percentuale</a:t>
                      </a:r>
                    </a:p>
                  </a:txBody>
                  <a:tcPr marL="5964" marR="5964" marT="59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316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funzioni generali di amministrazione, di gestione e di controllo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1.886.415,04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35,71%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43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funzioni di polizia locale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236.118,39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4,47%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43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funzioni di istruzione pubblica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296.507,55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5,61%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801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funzioni relative alla cultura ed ai beni culturali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47.978,27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0,91%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43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funzioni nel settore sportivo e ricreativo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61.400,00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1,16%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turismo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30.150,00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0,57%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43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assetto del territorio ed edilizia abitativa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142.853,98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2,70%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43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tutela del territorio ed ambiente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1.058.998,42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20,05%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43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trasoorti e diritto alla mobilità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210.772,70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3,99%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43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funzioni nel settore sociale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971.681,25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18,40%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0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sviluppo economico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33.330,00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0,63%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43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fondi ed accantonamenti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306.005,08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5,79%</a:t>
                      </a:r>
                    </a:p>
                  </a:txBody>
                  <a:tcPr marL="5964" marR="5964" marT="5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13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4" marR="5964" marT="59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4" marR="5964" marT="59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4" marR="5964" marT="59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075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3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TOTALE</a:t>
                      </a:r>
                    </a:p>
                  </a:txBody>
                  <a:tcPr marL="5964" marR="5964" marT="59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5.282.210,68</a:t>
                      </a:r>
                    </a:p>
                  </a:txBody>
                  <a:tcPr marL="5964" marR="5964" marT="59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100,00%</a:t>
                      </a:r>
                    </a:p>
                  </a:txBody>
                  <a:tcPr marL="5964" marR="5964" marT="59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11072231" y="157851"/>
            <a:ext cx="589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4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52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6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e 5"/>
          <p:cNvSpPr/>
          <p:nvPr/>
        </p:nvSpPr>
        <p:spPr>
          <a:xfrm>
            <a:off x="1" y="168965"/>
            <a:ext cx="4234070" cy="1484737"/>
          </a:xfrm>
          <a:prstGeom prst="ellipse">
            <a:avLst/>
          </a:prstGeom>
          <a:gradFill>
            <a:gsLst>
              <a:gs pos="10000">
                <a:schemeClr val="accent1">
                  <a:lumMod val="5000"/>
                  <a:lumOff val="95000"/>
                </a:schemeClr>
              </a:gs>
              <a:gs pos="43000">
                <a:srgbClr val="FFCC99"/>
              </a:gs>
              <a:gs pos="64000">
                <a:srgbClr val="FFE680"/>
              </a:gs>
              <a:gs pos="86000">
                <a:srgbClr val="FFFF99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srgbClr val="000000"/>
                </a:solidFill>
              </a:rPr>
              <a:t> </a:t>
            </a:r>
            <a:r>
              <a:rPr lang="it-IT" sz="3200" b="1" dirty="0">
                <a:solidFill>
                  <a:srgbClr val="000000"/>
                </a:solidFill>
              </a:rPr>
              <a:t>€   </a:t>
            </a:r>
            <a:r>
              <a:rPr lang="it-IT" sz="3200" b="1" dirty="0" smtClean="0">
                <a:solidFill>
                  <a:srgbClr val="000000"/>
                </a:solidFill>
              </a:rPr>
              <a:t>2.127.011,25</a:t>
            </a:r>
            <a:endParaRPr lang="it-IT" sz="3200" b="1" dirty="0">
              <a:solidFill>
                <a:srgbClr val="000000"/>
              </a:solidFill>
            </a:endParaRPr>
          </a:p>
        </p:txBody>
      </p:sp>
      <p:cxnSp>
        <p:nvCxnSpPr>
          <p:cNvPr id="8" name="Connettore 2 7"/>
          <p:cNvCxnSpPr/>
          <p:nvPr/>
        </p:nvCxnSpPr>
        <p:spPr>
          <a:xfrm>
            <a:off x="3891064" y="1400783"/>
            <a:ext cx="1381327" cy="1906621"/>
          </a:xfrm>
          <a:prstGeom prst="straightConnector1">
            <a:avLst/>
          </a:prstGeom>
          <a:ln w="69850">
            <a:solidFill>
              <a:srgbClr val="FFFF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>
            <a:stCxn id="6" idx="4"/>
          </p:cNvCxnSpPr>
          <p:nvPr/>
        </p:nvCxnSpPr>
        <p:spPr>
          <a:xfrm>
            <a:off x="2117036" y="1653702"/>
            <a:ext cx="984309" cy="2615153"/>
          </a:xfrm>
          <a:prstGeom prst="straightConnector1">
            <a:avLst/>
          </a:prstGeom>
          <a:ln w="69850">
            <a:solidFill>
              <a:srgbClr val="FFCC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H="1">
            <a:off x="759788" y="1556426"/>
            <a:ext cx="96246" cy="2478861"/>
          </a:xfrm>
          <a:prstGeom prst="straightConnector1">
            <a:avLst/>
          </a:prstGeom>
          <a:ln w="69850">
            <a:solidFill>
              <a:srgbClr val="FFCC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tangolo 18"/>
          <p:cNvSpPr/>
          <p:nvPr/>
        </p:nvSpPr>
        <p:spPr>
          <a:xfrm>
            <a:off x="215514" y="4035286"/>
            <a:ext cx="2050607" cy="1630018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000000"/>
                </a:solidFill>
              </a:rPr>
              <a:t>Entrata corrente</a:t>
            </a:r>
          </a:p>
          <a:p>
            <a:pPr algn="ctr"/>
            <a:r>
              <a:rPr lang="it-IT" sz="2400" b="1" dirty="0" smtClean="0">
                <a:solidFill>
                  <a:srgbClr val="000000"/>
                </a:solidFill>
              </a:rPr>
              <a:t>€ 23.000,00</a:t>
            </a:r>
            <a:endParaRPr lang="it-IT" sz="2400" b="1" dirty="0">
              <a:solidFill>
                <a:srgbClr val="000000"/>
              </a:solidFill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2575401" y="4428294"/>
            <a:ext cx="2358224" cy="1186898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000000"/>
                </a:solidFill>
              </a:rPr>
              <a:t>Oneri di urbanizzazione:</a:t>
            </a:r>
          </a:p>
          <a:p>
            <a:pPr algn="ctr"/>
            <a:r>
              <a:rPr lang="it-IT" sz="2400" b="1" dirty="0" smtClean="0">
                <a:solidFill>
                  <a:srgbClr val="000000"/>
                </a:solidFill>
              </a:rPr>
              <a:t>€ 221.000,00</a:t>
            </a:r>
            <a:endParaRPr lang="it-IT" sz="2400" b="1" dirty="0">
              <a:solidFill>
                <a:srgbClr val="000000"/>
              </a:solidFill>
            </a:endParaRPr>
          </a:p>
        </p:txBody>
      </p:sp>
      <p:sp>
        <p:nvSpPr>
          <p:cNvPr id="25" name="Rettangolo 24"/>
          <p:cNvSpPr/>
          <p:nvPr/>
        </p:nvSpPr>
        <p:spPr>
          <a:xfrm>
            <a:off x="5407310" y="3227097"/>
            <a:ext cx="2744469" cy="1675643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000000"/>
                </a:solidFill>
              </a:rPr>
              <a:t>Trasferimenti:</a:t>
            </a:r>
          </a:p>
          <a:p>
            <a:pPr algn="ctr"/>
            <a:r>
              <a:rPr lang="it-IT" sz="2400" b="1" dirty="0" smtClean="0">
                <a:solidFill>
                  <a:srgbClr val="000000"/>
                </a:solidFill>
              </a:rPr>
              <a:t>€ 1.223.453,07</a:t>
            </a:r>
            <a:endParaRPr lang="it-IT" sz="2400" b="1" dirty="0">
              <a:solidFill>
                <a:srgbClr val="000000"/>
              </a:solidFill>
            </a:endParaRPr>
          </a:p>
        </p:txBody>
      </p:sp>
      <p:cxnSp>
        <p:nvCxnSpPr>
          <p:cNvPr id="27" name="Connettore 2 26"/>
          <p:cNvCxnSpPr/>
          <p:nvPr/>
        </p:nvCxnSpPr>
        <p:spPr>
          <a:xfrm flipV="1">
            <a:off x="4296850" y="580292"/>
            <a:ext cx="4196519" cy="434328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2" name="Rettangolo 31"/>
          <p:cNvSpPr/>
          <p:nvPr/>
        </p:nvSpPr>
        <p:spPr>
          <a:xfrm rot="16200000">
            <a:off x="8385288" y="3034984"/>
            <a:ext cx="6498077" cy="817212"/>
          </a:xfrm>
          <a:prstGeom prst="rect">
            <a:avLst/>
          </a:prstGeom>
          <a:gradFill>
            <a:gsLst>
              <a:gs pos="10000">
                <a:schemeClr val="accent1">
                  <a:lumMod val="5000"/>
                  <a:lumOff val="95000"/>
                </a:schemeClr>
              </a:gs>
              <a:gs pos="43000">
                <a:srgbClr val="FFCC99"/>
              </a:gs>
              <a:gs pos="64000">
                <a:srgbClr val="FFE680"/>
              </a:gs>
              <a:gs pos="86000">
                <a:srgbClr val="FFFF99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Investimenti</a:t>
            </a:r>
          </a:p>
        </p:txBody>
      </p:sp>
      <p:sp>
        <p:nvSpPr>
          <p:cNvPr id="18" name="Segnaposto contenuto 2"/>
          <p:cNvSpPr txBox="1">
            <a:spLocks/>
          </p:cNvSpPr>
          <p:nvPr/>
        </p:nvSpPr>
        <p:spPr>
          <a:xfrm>
            <a:off x="175098" y="6342434"/>
            <a:ext cx="10164656" cy="3573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sz="2000" b="1" i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Comune </a:t>
            </a:r>
            <a:r>
              <a:rPr lang="it-IT" sz="2000" b="1" i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di Pandino– </a:t>
            </a:r>
            <a:r>
              <a:rPr lang="it-IT" sz="2000" b="1" i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Bilancio di previsione </a:t>
            </a:r>
            <a:r>
              <a:rPr lang="it-IT" sz="2000" b="1" i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2021-2023</a:t>
            </a:r>
            <a:endParaRPr lang="it-IT" sz="2000" b="1" i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cxnSp>
        <p:nvCxnSpPr>
          <p:cNvPr id="9" name="Connettore 4 8"/>
          <p:cNvCxnSpPr/>
          <p:nvPr/>
        </p:nvCxnSpPr>
        <p:spPr>
          <a:xfrm>
            <a:off x="3968885" y="1284051"/>
            <a:ext cx="5661498" cy="1828800"/>
          </a:xfrm>
          <a:prstGeom prst="bentConnector3">
            <a:avLst>
              <a:gd name="adj1" fmla="val 50000"/>
            </a:avLst>
          </a:prstGeom>
          <a:ln w="76200">
            <a:solidFill>
              <a:srgbClr val="FF33CC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9124544" y="5116748"/>
            <a:ext cx="1964988" cy="830997"/>
          </a:xfrm>
          <a:prstGeom prst="rect">
            <a:avLst/>
          </a:prstGeom>
          <a:solidFill>
            <a:srgbClr val="FF33CC"/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err="1" smtClean="0">
                <a:solidFill>
                  <a:srgbClr val="000000"/>
                </a:solidFill>
              </a:rPr>
              <a:t>f.p.v</a:t>
            </a:r>
            <a:r>
              <a:rPr lang="it-IT" sz="2400" b="1" dirty="0" smtClean="0">
                <a:solidFill>
                  <a:srgbClr val="000000"/>
                </a:solidFill>
              </a:rPr>
              <a:t>.</a:t>
            </a:r>
          </a:p>
          <a:p>
            <a:pPr algn="ctr"/>
            <a:r>
              <a:rPr lang="it-IT" sz="2400" b="1" dirty="0" smtClean="0">
                <a:solidFill>
                  <a:srgbClr val="000000"/>
                </a:solidFill>
              </a:rPr>
              <a:t>€ 559.558,18</a:t>
            </a:r>
            <a:endParaRPr lang="it-IT" sz="2400" b="1" dirty="0">
              <a:solidFill>
                <a:srgbClr val="000000"/>
              </a:solidFill>
            </a:endParaRPr>
          </a:p>
        </p:txBody>
      </p:sp>
      <p:cxnSp>
        <p:nvCxnSpPr>
          <p:cNvPr id="29" name="Connettore 2 28"/>
          <p:cNvCxnSpPr/>
          <p:nvPr/>
        </p:nvCxnSpPr>
        <p:spPr>
          <a:xfrm>
            <a:off x="9630383" y="3112852"/>
            <a:ext cx="1" cy="1692612"/>
          </a:xfrm>
          <a:prstGeom prst="straightConnector1">
            <a:avLst/>
          </a:prstGeom>
          <a:ln w="76200"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asellaDiTesto 42"/>
          <p:cNvSpPr txBox="1"/>
          <p:nvPr/>
        </p:nvSpPr>
        <p:spPr>
          <a:xfrm>
            <a:off x="8739554" y="379378"/>
            <a:ext cx="2426677" cy="126188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0000"/>
                </a:solidFill>
              </a:rPr>
              <a:t>Avanzo di amministrazione</a:t>
            </a:r>
            <a:endParaRPr lang="it-IT" sz="2800" b="1" dirty="0" smtClean="0">
              <a:solidFill>
                <a:srgbClr val="000000"/>
              </a:solidFill>
            </a:endParaRPr>
          </a:p>
          <a:p>
            <a:pPr algn="ctr"/>
            <a:r>
              <a:rPr lang="it-IT" sz="28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€ 100.000,00</a:t>
            </a:r>
            <a:endParaRPr lang="it-IT" sz="2400" b="1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11339329" y="210960"/>
            <a:ext cx="589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0000"/>
                </a:solidFill>
              </a:rPr>
              <a:t>5</a:t>
            </a:r>
            <a:endParaRPr lang="it-I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438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orologio&#10;&#10;Descrizione generata automaticamente">
            <a:extLst>
              <a:ext uri="{FF2B5EF4-FFF2-40B4-BE49-F238E27FC236}">
                <a16:creationId xmlns="" xmlns:a16="http://schemas.microsoft.com/office/drawing/2014/main" id="{EDB4FBB8-81DD-4544-B137-F8E961031F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50" r="-1" b="14428"/>
          <a:stretch/>
        </p:blipFill>
        <p:spPr>
          <a:xfrm>
            <a:off x="335038" y="462271"/>
            <a:ext cx="11521923" cy="5933457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7" name="Ovale 6">
            <a:extLst>
              <a:ext uri="{FF2B5EF4-FFF2-40B4-BE49-F238E27FC236}">
                <a16:creationId xmlns="" xmlns:a16="http://schemas.microsoft.com/office/drawing/2014/main" id="{706CEA24-D3C0-4E74-A84D-82113F19B300}"/>
              </a:ext>
            </a:extLst>
          </p:cNvPr>
          <p:cNvSpPr/>
          <p:nvPr/>
        </p:nvSpPr>
        <p:spPr>
          <a:xfrm rot="20035448">
            <a:off x="615461" y="1102043"/>
            <a:ext cx="2921422" cy="814680"/>
          </a:xfrm>
          <a:prstGeom prst="ellipse">
            <a:avLst/>
          </a:prstGeom>
          <a:solidFill>
            <a:schemeClr val="tx1"/>
          </a:solidFill>
          <a:ln w="444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indebitamento</a:t>
            </a: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egnaposto contenuto 2">
            <a:extLst>
              <a:ext uri="{FF2B5EF4-FFF2-40B4-BE49-F238E27FC236}">
                <a16:creationId xmlns="" xmlns:a16="http://schemas.microsoft.com/office/drawing/2014/main" id="{1691B5D8-2E7D-410C-857C-74B052AFAE3F}"/>
              </a:ext>
            </a:extLst>
          </p:cNvPr>
          <p:cNvSpPr txBox="1">
            <a:spLocks/>
          </p:cNvSpPr>
          <p:nvPr/>
        </p:nvSpPr>
        <p:spPr>
          <a:xfrm>
            <a:off x="186880" y="5872163"/>
            <a:ext cx="6242495" cy="4167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sz="1600" b="1" i="1" dirty="0">
                <a:solidFill>
                  <a:srgbClr val="FFFF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Comune di </a:t>
            </a:r>
            <a:r>
              <a:rPr lang="it-IT" sz="1600" b="1" i="1" dirty="0" smtClean="0">
                <a:solidFill>
                  <a:srgbClr val="FFFF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Pandino– </a:t>
            </a:r>
            <a:r>
              <a:rPr lang="it-IT" sz="1600" b="1" i="1" dirty="0">
                <a:solidFill>
                  <a:srgbClr val="FFFF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Bilancio di previsione </a:t>
            </a:r>
            <a:r>
              <a:rPr lang="it-IT" sz="1600" b="1" i="1" dirty="0" smtClean="0">
                <a:solidFill>
                  <a:srgbClr val="FFFF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2021-2023</a:t>
            </a:r>
            <a:endParaRPr lang="it-IT" sz="1600" b="1" i="1" dirty="0">
              <a:solidFill>
                <a:srgbClr val="FFFF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483085"/>
              </p:ext>
            </p:extLst>
          </p:nvPr>
        </p:nvGraphicFramePr>
        <p:xfrm>
          <a:off x="2982546" y="2813535"/>
          <a:ext cx="8095761" cy="3051435"/>
        </p:xfrm>
        <a:graphic>
          <a:graphicData uri="http://schemas.openxmlformats.org/drawingml/2006/table">
            <a:tbl>
              <a:tblPr/>
              <a:tblGrid>
                <a:gridCol w="1805617"/>
                <a:gridCol w="962099"/>
                <a:gridCol w="1065609"/>
                <a:gridCol w="1065609"/>
                <a:gridCol w="1065609"/>
                <a:gridCol w="1065609"/>
                <a:gridCol w="1065609"/>
              </a:tblGrid>
              <a:tr h="240578">
                <a:tc>
                  <a:txBody>
                    <a:bodyPr/>
                    <a:lstStyle/>
                    <a:p>
                      <a:pPr algn="l" fontAlgn="ctr"/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7553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1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debito residuo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1.281.536,98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1.170.680,33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1.054.465,55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1.043.208,26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1.012.776,00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981.232,54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3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1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nuovi prestiti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3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1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prestiti rimborsati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110.856,65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116.214,78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11.257,29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30.432,26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31.543,46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32.695,35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3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1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altre variazioni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78">
                <a:tc>
                  <a:txBody>
                    <a:bodyPr/>
                    <a:lstStyle/>
                    <a:p>
                      <a:pPr algn="l" fontAlgn="ctr"/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3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1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DEBITO RESIDUO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1.170.680,33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1.054.465,55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1.043.208,26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1.012.776,00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981.232,54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948.537,19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78">
                <a:tc>
                  <a:txBody>
                    <a:bodyPr/>
                    <a:lstStyle/>
                    <a:p>
                      <a:pPr algn="l" fontAlgn="ctr"/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1156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1" u="none" strike="noStrike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numero abitanti al 31/12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9033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9032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9011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8989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0875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Debito medio per abitante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116,75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115,77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112,67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4919206"/>
              </p:ext>
            </p:extLst>
          </p:nvPr>
        </p:nvGraphicFramePr>
        <p:xfrm>
          <a:off x="7098323" y="562708"/>
          <a:ext cx="4489939" cy="2180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0403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71242C26-9E83-4B55-B91D-6923873130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gradFill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74000">
                <a:srgbClr val="0070C0"/>
              </a:gs>
            </a:gsLst>
            <a:path path="circle">
              <a:fillToRect l="50000" t="-80000" r="50000" b="180000"/>
            </a:path>
          </a:gradFill>
          <a:effectLst>
            <a:outerShdw blurRad="50800" dist="50800" dir="5400000" algn="ctr" rotWithShape="0">
              <a:srgbClr val="000000">
                <a:alpha val="5000"/>
              </a:srgbClr>
            </a:outerShdw>
          </a:effectLst>
        </p:spPr>
      </p:pic>
      <p:graphicFrame>
        <p:nvGraphicFramePr>
          <p:cNvPr id="8" name="Tabella 7">
            <a:extLst>
              <a:ext uri="{FF2B5EF4-FFF2-40B4-BE49-F238E27FC236}">
                <a16:creationId xmlns="" xmlns:a16="http://schemas.microsoft.com/office/drawing/2014/main" id="{A833382B-3AA7-48FC-8C21-AFECBEBC6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544001"/>
              </p:ext>
            </p:extLst>
          </p:nvPr>
        </p:nvGraphicFramePr>
        <p:xfrm>
          <a:off x="395415" y="262536"/>
          <a:ext cx="6030099" cy="6282766"/>
        </p:xfrm>
        <a:graphic>
          <a:graphicData uri="http://schemas.openxmlformats.org/drawingml/2006/table">
            <a:tbl>
              <a:tblPr/>
              <a:tblGrid>
                <a:gridCol w="306408">
                  <a:extLst>
                    <a:ext uri="{9D8B030D-6E8A-4147-A177-3AD203B41FA5}">
                      <a16:colId xmlns="" xmlns:a16="http://schemas.microsoft.com/office/drawing/2014/main" val="2870673934"/>
                    </a:ext>
                  </a:extLst>
                </a:gridCol>
                <a:gridCol w="5135387">
                  <a:extLst>
                    <a:ext uri="{9D8B030D-6E8A-4147-A177-3AD203B41FA5}">
                      <a16:colId xmlns="" xmlns:a16="http://schemas.microsoft.com/office/drawing/2014/main" val="3325333540"/>
                    </a:ext>
                  </a:extLst>
                </a:gridCol>
                <a:gridCol w="588304">
                  <a:extLst>
                    <a:ext uri="{9D8B030D-6E8A-4147-A177-3AD203B41FA5}">
                      <a16:colId xmlns="" xmlns:a16="http://schemas.microsoft.com/office/drawing/2014/main" val="1903228818"/>
                    </a:ext>
                  </a:extLst>
                </a:gridCol>
              </a:tblGrid>
              <a:tr h="40672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Indicatore 1.1 (Incidenza spese rigide - ripiano disavanzo, personale e debito - su entrate correnti) maggiore del 48%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23440657"/>
                  </a:ext>
                </a:extLst>
              </a:tr>
              <a:tr h="50539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P2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Indicatore 2.8 (Incidenza degli incassi delle entrate proprie sulle previsioni definitive di parte corrente) minore del 22%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61771148"/>
                  </a:ext>
                </a:extLst>
              </a:tr>
              <a:tr h="42709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P3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Indicatore 3.2 (Anticipazioni chiuse solo contabilmente) maggiore di 0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0405323"/>
                  </a:ext>
                </a:extLst>
              </a:tr>
              <a:tr h="42709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P4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Indicatore 10.3 (Sostenibilità debiti finanziari) maggiore del 16%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744013"/>
                  </a:ext>
                </a:extLst>
              </a:tr>
              <a:tr h="48403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P5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Indicatore 12.4 (Sostenibilità disavanzo effettivamente a carico dell'esercizio) maggiore dell’1,20%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24314135"/>
                  </a:ext>
                </a:extLst>
              </a:tr>
              <a:tr h="5955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P6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Indicatore 13.1 (Debiti riconosciuti e finanziati) maggiore dell’1%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73285501"/>
                  </a:ext>
                </a:extLst>
              </a:tr>
              <a:tr h="52674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P7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[Indicatore 13.2 (Debiti in corso di riconoscimento) + Indicatore 13.3 (Debiti riconosciuti e in corso di finanziamento)] maggiore dello 0,60%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58542493"/>
                  </a:ext>
                </a:extLst>
              </a:tr>
              <a:tr h="5623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P8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Indicatore concernente l’effettiva capacità di riscossione (riferito al totale delle entrate) minore del 47%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2337730"/>
                  </a:ext>
                </a:extLst>
              </a:tr>
              <a:tr h="206269"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1" marR="6191" marT="619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1" marR="6191" marT="619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1" marR="6191" marT="619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11464345"/>
                  </a:ext>
                </a:extLst>
              </a:tr>
              <a:tr h="103671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1800" b="1" i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Gli enti locali che presentano almeno la metà dei parametri deficitari (la condizione “SI” identifica il parametro deficitario) sono strutturalmente deficitari ai sensi dell’articolo 242, comma 1, Tuel.</a:t>
                      </a:r>
                    </a:p>
                  </a:txBody>
                  <a:tcPr marL="6191" marR="6191" marT="61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7711728"/>
                  </a:ext>
                </a:extLst>
              </a:tr>
              <a:tr h="206269"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1" marR="6191" marT="61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1" marR="6191" marT="61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1" marR="6191" marT="61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54907891"/>
                  </a:ext>
                </a:extLst>
              </a:tr>
              <a:tr h="77899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Sulla base dei parametri suindicati il Comune di </a:t>
                      </a:r>
                      <a:r>
                        <a:rPr lang="it-IT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Pandino NON </a:t>
                      </a:r>
                      <a:r>
                        <a:rPr lang="it-IT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è da considerarsi in condizioni strutturalmente  deficitarie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36948640"/>
                  </a:ext>
                </a:extLst>
              </a:tr>
            </a:tbl>
          </a:graphicData>
        </a:graphic>
      </p:graphicFrame>
      <p:pic>
        <p:nvPicPr>
          <p:cNvPr id="11" name="Immagine 10" descr="Immagine che contiene disegnando&#10;&#10;Descrizione generata automaticamente">
            <a:extLst>
              <a:ext uri="{FF2B5EF4-FFF2-40B4-BE49-F238E27FC236}">
                <a16:creationId xmlns="" xmlns:a16="http://schemas.microsoft.com/office/drawing/2014/main" id="{B6D36863-8B27-437A-AD91-F254DFA0C15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427"/>
          <a:stretch/>
        </p:blipFill>
        <p:spPr>
          <a:xfrm>
            <a:off x="7641881" y="2979780"/>
            <a:ext cx="3348000" cy="238125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scene3d>
            <a:camera prst="orthographicFront"/>
            <a:lightRig rig="threePt" dir="t"/>
          </a:scene3d>
          <a:sp3d contourW="12700">
            <a:bevelT w="165100" prst="coolSlant"/>
            <a:contourClr>
              <a:srgbClr val="0000CC"/>
            </a:contourClr>
          </a:sp3d>
        </p:spPr>
      </p:pic>
      <p:sp>
        <p:nvSpPr>
          <p:cNvPr id="19" name="Rettangolo 18">
            <a:extLst>
              <a:ext uri="{FF2B5EF4-FFF2-40B4-BE49-F238E27FC236}">
                <a16:creationId xmlns="" xmlns:a16="http://schemas.microsoft.com/office/drawing/2014/main" id="{5F58D1B4-72F9-4B11-A836-26B69840C55B}"/>
              </a:ext>
            </a:extLst>
          </p:cNvPr>
          <p:cNvSpPr/>
          <p:nvPr/>
        </p:nvSpPr>
        <p:spPr>
          <a:xfrm>
            <a:off x="7265772" y="518984"/>
            <a:ext cx="4003589" cy="963827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36000">
                <a:srgbClr val="FFFF00"/>
              </a:gs>
              <a:gs pos="16000">
                <a:srgbClr val="99FF66"/>
              </a:gs>
              <a:gs pos="77000">
                <a:srgbClr val="00B0F0"/>
              </a:gs>
              <a:gs pos="59000">
                <a:srgbClr val="FF99FF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PARAMETRI PER ACCERTAMENTO CONDIZIONI DI ENTE DEFICITARIO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1269361" y="149652"/>
            <a:ext cx="589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FF66CC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64608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ersonalizzato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0000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FF6566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1_Office Theme">
  <a:themeElements>
    <a:clrScheme name="Personalizzato 16">
      <a:dk1>
        <a:srgbClr val="FFFFFF"/>
      </a:dk1>
      <a:lt1>
        <a:sysClr val="window" lastClr="FFFFFF"/>
      </a:lt1>
      <a:dk2>
        <a:srgbClr val="FFFFFF"/>
      </a:dk2>
      <a:lt2>
        <a:srgbClr val="CEDBE6"/>
      </a:lt2>
      <a:accent1>
        <a:srgbClr val="FF0000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3.xml><?xml version="1.0" encoding="utf-8"?>
<a:theme xmlns:a="http://schemas.openxmlformats.org/drawingml/2006/main" name="3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959</TotalTime>
  <Words>594</Words>
  <Application>Microsoft Office PowerPoint</Application>
  <PresentationFormat>Widescreen</PresentationFormat>
  <Paragraphs>243</Paragraphs>
  <Slides>7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7</vt:i4>
      </vt:variant>
    </vt:vector>
  </HeadingPairs>
  <TitlesOfParts>
    <vt:vector size="18" baseType="lpstr">
      <vt:lpstr>Arial</vt:lpstr>
      <vt:lpstr>Arial Black</vt:lpstr>
      <vt:lpstr>Arial Narrow</vt:lpstr>
      <vt:lpstr>Batang</vt:lpstr>
      <vt:lpstr>Calibri</vt:lpstr>
      <vt:lpstr>Calibri Light</vt:lpstr>
      <vt:lpstr>Times New Roman</vt:lpstr>
      <vt:lpstr>Trebuchet MS</vt:lpstr>
      <vt:lpstr>Office Theme</vt:lpstr>
      <vt:lpstr>1_Office Theme</vt:lpstr>
      <vt:lpstr>3_Tema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Bilancio di previsione 2020/2022</dc:title>
  <dc:creator>Nadia Fontana</dc:creator>
  <cp:lastModifiedBy>Maria Luisa Loi</cp:lastModifiedBy>
  <cp:revision>42</cp:revision>
  <cp:lastPrinted>2020-06-10T09:25:12Z</cp:lastPrinted>
  <dcterms:created xsi:type="dcterms:W3CDTF">2020-06-06T08:38:50Z</dcterms:created>
  <dcterms:modified xsi:type="dcterms:W3CDTF">2021-03-23T09:02:11Z</dcterms:modified>
</cp:coreProperties>
</file>