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3" r:id="rId3"/>
    <p:sldId id="279" r:id="rId4"/>
    <p:sldId id="281" r:id="rId5"/>
    <p:sldId id="282" r:id="rId6"/>
    <p:sldId id="300" r:id="rId7"/>
    <p:sldId id="280" r:id="rId8"/>
    <p:sldId id="283" r:id="rId9"/>
    <p:sldId id="284" r:id="rId10"/>
    <p:sldId id="285" r:id="rId11"/>
    <p:sldId id="286" r:id="rId12"/>
    <p:sldId id="262" r:id="rId13"/>
    <p:sldId id="287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</p:sldIdLst>
  <p:sldSz cx="12188825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000" autoAdjust="0"/>
  </p:normalViewPr>
  <p:slideViewPr>
    <p:cSldViewPr>
      <p:cViewPr varScale="1">
        <p:scale>
          <a:sx n="93" d="100"/>
          <a:sy n="93" d="100"/>
        </p:scale>
        <p:origin x="114" y="60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01DF3-D540-4E42-B11B-4D6ADF3AEB3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40F82CA-496C-4777-9CC8-6A0121E19307}">
      <dgm:prSet phldrT="[Tes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smtClean="0"/>
            <a:t>Autorizzazione del Consiglio Comunale</a:t>
          </a:r>
          <a:endParaRPr lang="it-IT" dirty="0"/>
        </a:p>
      </dgm:t>
    </dgm:pt>
    <dgm:pt modelId="{CE9617E9-6913-4AA5-A9BD-55FFA63F66D3}" type="parTrans" cxnId="{08DCEC6C-E768-4FBB-8BD8-A3C763373D41}">
      <dgm:prSet/>
      <dgm:spPr/>
      <dgm:t>
        <a:bodyPr/>
        <a:lstStyle/>
        <a:p>
          <a:endParaRPr lang="it-IT"/>
        </a:p>
      </dgm:t>
    </dgm:pt>
    <dgm:pt modelId="{53250C53-5379-43BB-A34B-CB36DA92CBA7}" type="sibTrans" cxnId="{08DCEC6C-E768-4FBB-8BD8-A3C763373D41}">
      <dgm:prSet/>
      <dgm:spPr/>
      <dgm:t>
        <a:bodyPr/>
        <a:lstStyle/>
        <a:p>
          <a:endParaRPr lang="it-IT"/>
        </a:p>
      </dgm:t>
    </dgm:pt>
    <dgm:pt modelId="{075736C4-FAB7-46C2-933E-EC9C503C6FA6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smtClean="0"/>
            <a:t>Titoli</a:t>
          </a:r>
          <a:endParaRPr lang="it-IT" dirty="0"/>
        </a:p>
      </dgm:t>
    </dgm:pt>
    <dgm:pt modelId="{901FB450-71BA-42B8-AA1F-A245A7AFC7EF}" type="parTrans" cxnId="{FF0E2F34-7E15-4729-8D1F-CDFC473B2875}">
      <dgm:prSet/>
      <dgm:spPr>
        <a:ln w="25400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 prstMaterial="matte"/>
      </dgm:spPr>
      <dgm:t>
        <a:bodyPr/>
        <a:lstStyle/>
        <a:p>
          <a:endParaRPr lang="it-IT"/>
        </a:p>
      </dgm:t>
    </dgm:pt>
    <dgm:pt modelId="{8743961E-1EA8-4527-B5EF-686CF0409D65}" type="sibTrans" cxnId="{FF0E2F34-7E15-4729-8D1F-CDFC473B2875}">
      <dgm:prSet/>
      <dgm:spPr/>
      <dgm:t>
        <a:bodyPr/>
        <a:lstStyle/>
        <a:p>
          <a:endParaRPr lang="it-IT"/>
        </a:p>
      </dgm:t>
    </dgm:pt>
    <dgm:pt modelId="{BB743517-EF91-45FD-A07B-361CD7F12324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smtClean="0"/>
            <a:t>Tipologie</a:t>
          </a:r>
          <a:endParaRPr lang="it-IT" dirty="0"/>
        </a:p>
      </dgm:t>
    </dgm:pt>
    <dgm:pt modelId="{F965D7F0-1448-4E9B-80EA-029FC41EC8D3}" type="parTrans" cxnId="{4D9A63DE-1A13-4F15-A5EE-60742B26E4D4}">
      <dgm:prSet/>
      <dgm:spPr>
        <a:ln w="25400"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 prstMaterial="matte"/>
      </dgm:spPr>
      <dgm:t>
        <a:bodyPr/>
        <a:lstStyle/>
        <a:p>
          <a:endParaRPr lang="it-IT"/>
        </a:p>
      </dgm:t>
    </dgm:pt>
    <dgm:pt modelId="{D31C6DD2-F58A-4D25-978E-4F2392602D0F}" type="sibTrans" cxnId="{4D9A63DE-1A13-4F15-A5EE-60742B26E4D4}">
      <dgm:prSet/>
      <dgm:spPr/>
      <dgm:t>
        <a:bodyPr/>
        <a:lstStyle/>
        <a:p>
          <a:endParaRPr lang="it-IT"/>
        </a:p>
      </dgm:t>
    </dgm:pt>
    <dgm:pt modelId="{0B36E764-64E9-444F-A995-2DF6A43A546C}">
      <dgm:prSet phldrT="[Tes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smtClean="0"/>
            <a:t>Fini gestionali </a:t>
          </a:r>
        </a:p>
        <a:p>
          <a:r>
            <a:rPr lang="it-IT" dirty="0" smtClean="0"/>
            <a:t>( Peg- Piano Esecutivo di Gestione)</a:t>
          </a:r>
          <a:endParaRPr lang="it-IT" dirty="0"/>
        </a:p>
      </dgm:t>
    </dgm:pt>
    <dgm:pt modelId="{A1DE5A6C-FE18-4C29-9964-0C535FC73616}" type="parTrans" cxnId="{2CF788C9-8525-410E-9BE8-FE3CD9AEFBAF}">
      <dgm:prSet/>
      <dgm:spPr/>
      <dgm:t>
        <a:bodyPr/>
        <a:lstStyle/>
        <a:p>
          <a:endParaRPr lang="it-IT"/>
        </a:p>
      </dgm:t>
    </dgm:pt>
    <dgm:pt modelId="{79083609-5BC2-4F44-BC3A-6C674E20AC11}" type="sibTrans" cxnId="{2CF788C9-8525-410E-9BE8-FE3CD9AEFBAF}">
      <dgm:prSet/>
      <dgm:spPr/>
      <dgm:t>
        <a:bodyPr/>
        <a:lstStyle/>
        <a:p>
          <a:endParaRPr lang="it-IT"/>
        </a:p>
      </dgm:t>
    </dgm:pt>
    <dgm:pt modelId="{2FD70012-2DE3-499A-B41D-AFA35802F526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smtClean="0"/>
            <a:t>Categorie</a:t>
          </a:r>
          <a:endParaRPr lang="it-IT" dirty="0"/>
        </a:p>
      </dgm:t>
    </dgm:pt>
    <dgm:pt modelId="{86218086-6DEE-42FF-A0FF-145FAA7654FA}" type="parTrans" cxnId="{E2BDD2E7-0827-4821-8EDA-3EAE9259BFD1}">
      <dgm:prSet/>
      <dgm:spPr>
        <a:ln w="25400"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 prstMaterial="matte"/>
      </dgm:spPr>
      <dgm:t>
        <a:bodyPr/>
        <a:lstStyle/>
        <a:p>
          <a:endParaRPr lang="it-IT"/>
        </a:p>
      </dgm:t>
    </dgm:pt>
    <dgm:pt modelId="{E13A97FB-DC8F-48C2-8C27-DB846B508D78}" type="sibTrans" cxnId="{E2BDD2E7-0827-4821-8EDA-3EAE9259BFD1}">
      <dgm:prSet/>
      <dgm:spPr/>
      <dgm:t>
        <a:bodyPr/>
        <a:lstStyle/>
        <a:p>
          <a:endParaRPr lang="it-IT"/>
        </a:p>
      </dgm:t>
    </dgm:pt>
    <dgm:pt modelId="{7A6A4DE7-E031-464A-ACB8-144AA8AF31BC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smtClean="0"/>
            <a:t>Capitoli/Articoli</a:t>
          </a:r>
          <a:endParaRPr lang="it-IT" dirty="0"/>
        </a:p>
      </dgm:t>
    </dgm:pt>
    <dgm:pt modelId="{D0CB4940-D7AF-487E-B054-1072E268A57D}" type="parTrans" cxnId="{223667A5-B599-48ED-AFD6-C4A8B4C948DE}">
      <dgm:prSet/>
      <dgm:spPr>
        <a:ln w="25400"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 prstMaterial="matte"/>
      </dgm:spPr>
      <dgm:t>
        <a:bodyPr/>
        <a:lstStyle/>
        <a:p>
          <a:endParaRPr lang="it-IT"/>
        </a:p>
      </dgm:t>
    </dgm:pt>
    <dgm:pt modelId="{E7BFBA2A-9DC8-4384-A735-9D2248E06FF4}" type="sibTrans" cxnId="{223667A5-B599-48ED-AFD6-C4A8B4C948DE}">
      <dgm:prSet/>
      <dgm:spPr/>
      <dgm:t>
        <a:bodyPr/>
        <a:lstStyle/>
        <a:p>
          <a:endParaRPr lang="it-IT"/>
        </a:p>
      </dgm:t>
    </dgm:pt>
    <dgm:pt modelId="{8E96E932-C713-464B-B0F3-7855D52B6C84}" type="pres">
      <dgm:prSet presAssocID="{31B01DF3-D540-4E42-B11B-4D6ADF3AEB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2E9471B-6C1B-4082-A2C6-E24B665F9F5D}" type="pres">
      <dgm:prSet presAssocID="{A40F82CA-496C-4777-9CC8-6A0121E19307}" presName="root" presStyleCnt="0"/>
      <dgm:spPr>
        <a:scene3d>
          <a:camera prst="orthographicFront"/>
          <a:lightRig rig="threePt" dir="t"/>
        </a:scene3d>
        <a:sp3d prstMaterial="matte"/>
      </dgm:spPr>
    </dgm:pt>
    <dgm:pt modelId="{A5D0228B-8130-4EC9-9E6F-0851513C334E}" type="pres">
      <dgm:prSet presAssocID="{A40F82CA-496C-4777-9CC8-6A0121E19307}" presName="rootComposite" presStyleCnt="0"/>
      <dgm:spPr>
        <a:scene3d>
          <a:camera prst="orthographicFront"/>
          <a:lightRig rig="threePt" dir="t"/>
        </a:scene3d>
        <a:sp3d prstMaterial="matte"/>
      </dgm:spPr>
    </dgm:pt>
    <dgm:pt modelId="{38A64022-1900-4258-8C37-2CADE61985D3}" type="pres">
      <dgm:prSet presAssocID="{A40F82CA-496C-4777-9CC8-6A0121E19307}" presName="rootText" presStyleLbl="node1" presStyleIdx="0" presStyleCnt="2" custLinFactNeighborX="-1510" custLinFactNeighborY="1737"/>
      <dgm:spPr/>
      <dgm:t>
        <a:bodyPr/>
        <a:lstStyle/>
        <a:p>
          <a:endParaRPr lang="it-IT"/>
        </a:p>
      </dgm:t>
    </dgm:pt>
    <dgm:pt modelId="{77541115-6DF5-4382-B7C5-7712080FD303}" type="pres">
      <dgm:prSet presAssocID="{A40F82CA-496C-4777-9CC8-6A0121E19307}" presName="rootConnector" presStyleLbl="node1" presStyleIdx="0" presStyleCnt="2"/>
      <dgm:spPr/>
      <dgm:t>
        <a:bodyPr/>
        <a:lstStyle/>
        <a:p>
          <a:endParaRPr lang="it-IT"/>
        </a:p>
      </dgm:t>
    </dgm:pt>
    <dgm:pt modelId="{659D0F1C-5D28-431B-A43A-69A8625922F8}" type="pres">
      <dgm:prSet presAssocID="{A40F82CA-496C-4777-9CC8-6A0121E19307}" presName="childShape" presStyleCnt="0"/>
      <dgm:spPr>
        <a:scene3d>
          <a:camera prst="orthographicFront"/>
          <a:lightRig rig="threePt" dir="t"/>
        </a:scene3d>
        <a:sp3d prstMaterial="matte"/>
      </dgm:spPr>
    </dgm:pt>
    <dgm:pt modelId="{A01CDD82-70B9-4A22-9B67-89C2ABD0E9EF}" type="pres">
      <dgm:prSet presAssocID="{901FB450-71BA-42B8-AA1F-A245A7AFC7EF}" presName="Name13" presStyleLbl="parChTrans1D2" presStyleIdx="0" presStyleCnt="4"/>
      <dgm:spPr/>
      <dgm:t>
        <a:bodyPr/>
        <a:lstStyle/>
        <a:p>
          <a:endParaRPr lang="it-IT"/>
        </a:p>
      </dgm:t>
    </dgm:pt>
    <dgm:pt modelId="{9824ACFD-E317-4AB3-BE43-0AA58A60CA85}" type="pres">
      <dgm:prSet presAssocID="{075736C4-FAB7-46C2-933E-EC9C503C6FA6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28E598-70F2-4377-8921-4C2A798E81C0}" type="pres">
      <dgm:prSet presAssocID="{F965D7F0-1448-4E9B-80EA-029FC41EC8D3}" presName="Name13" presStyleLbl="parChTrans1D2" presStyleIdx="1" presStyleCnt="4"/>
      <dgm:spPr/>
      <dgm:t>
        <a:bodyPr/>
        <a:lstStyle/>
        <a:p>
          <a:endParaRPr lang="it-IT"/>
        </a:p>
      </dgm:t>
    </dgm:pt>
    <dgm:pt modelId="{BB546858-9ED8-4D84-8D1B-799F13D26C7D}" type="pres">
      <dgm:prSet presAssocID="{BB743517-EF91-45FD-A07B-361CD7F1232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B47376-A15B-47CE-BA58-37A3CBDFF6F8}" type="pres">
      <dgm:prSet presAssocID="{0B36E764-64E9-444F-A995-2DF6A43A546C}" presName="root" presStyleCnt="0"/>
      <dgm:spPr>
        <a:scene3d>
          <a:camera prst="orthographicFront"/>
          <a:lightRig rig="threePt" dir="t"/>
        </a:scene3d>
        <a:sp3d prstMaterial="matte"/>
      </dgm:spPr>
    </dgm:pt>
    <dgm:pt modelId="{B4688EE7-6314-4F48-A840-173876D8C07B}" type="pres">
      <dgm:prSet presAssocID="{0B36E764-64E9-444F-A995-2DF6A43A546C}" presName="rootComposite" presStyleCnt="0"/>
      <dgm:spPr>
        <a:scene3d>
          <a:camera prst="orthographicFront"/>
          <a:lightRig rig="threePt" dir="t"/>
        </a:scene3d>
        <a:sp3d prstMaterial="matte"/>
      </dgm:spPr>
    </dgm:pt>
    <dgm:pt modelId="{C1E9C66F-9812-41E7-BE2C-F840D8B569A3}" type="pres">
      <dgm:prSet presAssocID="{0B36E764-64E9-444F-A995-2DF6A43A546C}" presName="rootText" presStyleLbl="node1" presStyleIdx="1" presStyleCnt="2"/>
      <dgm:spPr/>
      <dgm:t>
        <a:bodyPr/>
        <a:lstStyle/>
        <a:p>
          <a:endParaRPr lang="it-IT"/>
        </a:p>
      </dgm:t>
    </dgm:pt>
    <dgm:pt modelId="{05C67D30-9272-437C-8475-9C9972DDF072}" type="pres">
      <dgm:prSet presAssocID="{0B36E764-64E9-444F-A995-2DF6A43A546C}" presName="rootConnector" presStyleLbl="node1" presStyleIdx="1" presStyleCnt="2"/>
      <dgm:spPr/>
      <dgm:t>
        <a:bodyPr/>
        <a:lstStyle/>
        <a:p>
          <a:endParaRPr lang="it-IT"/>
        </a:p>
      </dgm:t>
    </dgm:pt>
    <dgm:pt modelId="{D6555DA6-B11E-4A73-8959-E5E1990A7AAB}" type="pres">
      <dgm:prSet presAssocID="{0B36E764-64E9-444F-A995-2DF6A43A546C}" presName="childShape" presStyleCnt="0"/>
      <dgm:spPr>
        <a:scene3d>
          <a:camera prst="orthographicFront"/>
          <a:lightRig rig="threePt" dir="t"/>
        </a:scene3d>
        <a:sp3d prstMaterial="matte"/>
      </dgm:spPr>
    </dgm:pt>
    <dgm:pt modelId="{990F073C-FAE9-40CA-807B-DDE673ED0E97}" type="pres">
      <dgm:prSet presAssocID="{86218086-6DEE-42FF-A0FF-145FAA7654FA}" presName="Name13" presStyleLbl="parChTrans1D2" presStyleIdx="2" presStyleCnt="4"/>
      <dgm:spPr/>
      <dgm:t>
        <a:bodyPr/>
        <a:lstStyle/>
        <a:p>
          <a:endParaRPr lang="it-IT"/>
        </a:p>
      </dgm:t>
    </dgm:pt>
    <dgm:pt modelId="{F018793D-E78D-4AB7-8B7F-2FA2C194E823}" type="pres">
      <dgm:prSet presAssocID="{2FD70012-2DE3-499A-B41D-AFA35802F52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0B49AE-0E86-406E-B876-1154E759E262}" type="pres">
      <dgm:prSet presAssocID="{D0CB4940-D7AF-487E-B054-1072E268A57D}" presName="Name13" presStyleLbl="parChTrans1D2" presStyleIdx="3" presStyleCnt="4"/>
      <dgm:spPr/>
      <dgm:t>
        <a:bodyPr/>
        <a:lstStyle/>
        <a:p>
          <a:endParaRPr lang="it-IT"/>
        </a:p>
      </dgm:t>
    </dgm:pt>
    <dgm:pt modelId="{7B26382E-3BDB-4FCA-9713-1915614A18BC}" type="pres">
      <dgm:prSet presAssocID="{7A6A4DE7-E031-464A-ACB8-144AA8AF31BC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30AFBD7-E921-4A49-A0D1-58A36D051088}" type="presOf" srcId="{A40F82CA-496C-4777-9CC8-6A0121E19307}" destId="{77541115-6DF5-4382-B7C5-7712080FD303}" srcOrd="1" destOrd="0" presId="urn:microsoft.com/office/officeart/2005/8/layout/hierarchy3"/>
    <dgm:cxn modelId="{1240278D-E80A-464B-9B25-1549CC04020E}" type="presOf" srcId="{0B36E764-64E9-444F-A995-2DF6A43A546C}" destId="{05C67D30-9272-437C-8475-9C9972DDF072}" srcOrd="1" destOrd="0" presId="urn:microsoft.com/office/officeart/2005/8/layout/hierarchy3"/>
    <dgm:cxn modelId="{E2BDD2E7-0827-4821-8EDA-3EAE9259BFD1}" srcId="{0B36E764-64E9-444F-A995-2DF6A43A546C}" destId="{2FD70012-2DE3-499A-B41D-AFA35802F526}" srcOrd="0" destOrd="0" parTransId="{86218086-6DEE-42FF-A0FF-145FAA7654FA}" sibTransId="{E13A97FB-DC8F-48C2-8C27-DB846B508D78}"/>
    <dgm:cxn modelId="{2CF788C9-8525-410E-9BE8-FE3CD9AEFBAF}" srcId="{31B01DF3-D540-4E42-B11B-4D6ADF3AEB3D}" destId="{0B36E764-64E9-444F-A995-2DF6A43A546C}" srcOrd="1" destOrd="0" parTransId="{A1DE5A6C-FE18-4C29-9964-0C535FC73616}" sibTransId="{79083609-5BC2-4F44-BC3A-6C674E20AC11}"/>
    <dgm:cxn modelId="{099C6F6B-53FF-4D27-8F16-D5C973ED64FE}" type="presOf" srcId="{A40F82CA-496C-4777-9CC8-6A0121E19307}" destId="{38A64022-1900-4258-8C37-2CADE61985D3}" srcOrd="0" destOrd="0" presId="urn:microsoft.com/office/officeart/2005/8/layout/hierarchy3"/>
    <dgm:cxn modelId="{71329617-4D58-4371-8945-BE9B37E24358}" type="presOf" srcId="{7A6A4DE7-E031-464A-ACB8-144AA8AF31BC}" destId="{7B26382E-3BDB-4FCA-9713-1915614A18BC}" srcOrd="0" destOrd="0" presId="urn:microsoft.com/office/officeart/2005/8/layout/hierarchy3"/>
    <dgm:cxn modelId="{82FB952D-6C8C-4F59-B5D5-1E08F9C3FE03}" type="presOf" srcId="{D0CB4940-D7AF-487E-B054-1072E268A57D}" destId="{750B49AE-0E86-406E-B876-1154E759E262}" srcOrd="0" destOrd="0" presId="urn:microsoft.com/office/officeart/2005/8/layout/hierarchy3"/>
    <dgm:cxn modelId="{1B426322-7483-4029-8BF4-9BCFA05FE2D8}" type="presOf" srcId="{075736C4-FAB7-46C2-933E-EC9C503C6FA6}" destId="{9824ACFD-E317-4AB3-BE43-0AA58A60CA85}" srcOrd="0" destOrd="0" presId="urn:microsoft.com/office/officeart/2005/8/layout/hierarchy3"/>
    <dgm:cxn modelId="{6B03F997-8ECE-40A0-9952-553638776F0B}" type="presOf" srcId="{31B01DF3-D540-4E42-B11B-4D6ADF3AEB3D}" destId="{8E96E932-C713-464B-B0F3-7855D52B6C84}" srcOrd="0" destOrd="0" presId="urn:microsoft.com/office/officeart/2005/8/layout/hierarchy3"/>
    <dgm:cxn modelId="{4ECEE1B6-E948-4481-A3BB-86B4D6D39DDE}" type="presOf" srcId="{2FD70012-2DE3-499A-B41D-AFA35802F526}" destId="{F018793D-E78D-4AB7-8B7F-2FA2C194E823}" srcOrd="0" destOrd="0" presId="urn:microsoft.com/office/officeart/2005/8/layout/hierarchy3"/>
    <dgm:cxn modelId="{08DCEC6C-E768-4FBB-8BD8-A3C763373D41}" srcId="{31B01DF3-D540-4E42-B11B-4D6ADF3AEB3D}" destId="{A40F82CA-496C-4777-9CC8-6A0121E19307}" srcOrd="0" destOrd="0" parTransId="{CE9617E9-6913-4AA5-A9BD-55FFA63F66D3}" sibTransId="{53250C53-5379-43BB-A34B-CB36DA92CBA7}"/>
    <dgm:cxn modelId="{146796F3-D740-4D2C-A8F0-A5D7923772E7}" type="presOf" srcId="{BB743517-EF91-45FD-A07B-361CD7F12324}" destId="{BB546858-9ED8-4D84-8D1B-799F13D26C7D}" srcOrd="0" destOrd="0" presId="urn:microsoft.com/office/officeart/2005/8/layout/hierarchy3"/>
    <dgm:cxn modelId="{4D9A63DE-1A13-4F15-A5EE-60742B26E4D4}" srcId="{A40F82CA-496C-4777-9CC8-6A0121E19307}" destId="{BB743517-EF91-45FD-A07B-361CD7F12324}" srcOrd="1" destOrd="0" parTransId="{F965D7F0-1448-4E9B-80EA-029FC41EC8D3}" sibTransId="{D31C6DD2-F58A-4D25-978E-4F2392602D0F}"/>
    <dgm:cxn modelId="{9A54BBB1-8E0B-4565-841D-DE4549EAA639}" type="presOf" srcId="{F965D7F0-1448-4E9B-80EA-029FC41EC8D3}" destId="{E128E598-70F2-4377-8921-4C2A798E81C0}" srcOrd="0" destOrd="0" presId="urn:microsoft.com/office/officeart/2005/8/layout/hierarchy3"/>
    <dgm:cxn modelId="{6B436AE1-6AF3-4BD0-843E-50801E05B4A8}" type="presOf" srcId="{86218086-6DEE-42FF-A0FF-145FAA7654FA}" destId="{990F073C-FAE9-40CA-807B-DDE673ED0E97}" srcOrd="0" destOrd="0" presId="urn:microsoft.com/office/officeart/2005/8/layout/hierarchy3"/>
    <dgm:cxn modelId="{64194B93-7954-47FE-A059-79399F62DB91}" type="presOf" srcId="{0B36E764-64E9-444F-A995-2DF6A43A546C}" destId="{C1E9C66F-9812-41E7-BE2C-F840D8B569A3}" srcOrd="0" destOrd="0" presId="urn:microsoft.com/office/officeart/2005/8/layout/hierarchy3"/>
    <dgm:cxn modelId="{223667A5-B599-48ED-AFD6-C4A8B4C948DE}" srcId="{0B36E764-64E9-444F-A995-2DF6A43A546C}" destId="{7A6A4DE7-E031-464A-ACB8-144AA8AF31BC}" srcOrd="1" destOrd="0" parTransId="{D0CB4940-D7AF-487E-B054-1072E268A57D}" sibTransId="{E7BFBA2A-9DC8-4384-A735-9D2248E06FF4}"/>
    <dgm:cxn modelId="{EE5140C3-8507-467D-B4EF-CEDA86F79949}" type="presOf" srcId="{901FB450-71BA-42B8-AA1F-A245A7AFC7EF}" destId="{A01CDD82-70B9-4A22-9B67-89C2ABD0E9EF}" srcOrd="0" destOrd="0" presId="urn:microsoft.com/office/officeart/2005/8/layout/hierarchy3"/>
    <dgm:cxn modelId="{FF0E2F34-7E15-4729-8D1F-CDFC473B2875}" srcId="{A40F82CA-496C-4777-9CC8-6A0121E19307}" destId="{075736C4-FAB7-46C2-933E-EC9C503C6FA6}" srcOrd="0" destOrd="0" parTransId="{901FB450-71BA-42B8-AA1F-A245A7AFC7EF}" sibTransId="{8743961E-1EA8-4527-B5EF-686CF0409D65}"/>
    <dgm:cxn modelId="{DFB80F76-3C5E-473C-A750-83C15E11E3B7}" type="presParOf" srcId="{8E96E932-C713-464B-B0F3-7855D52B6C84}" destId="{C2E9471B-6C1B-4082-A2C6-E24B665F9F5D}" srcOrd="0" destOrd="0" presId="urn:microsoft.com/office/officeart/2005/8/layout/hierarchy3"/>
    <dgm:cxn modelId="{4D5DC0C1-4C5C-4566-86BC-F3739E91852F}" type="presParOf" srcId="{C2E9471B-6C1B-4082-A2C6-E24B665F9F5D}" destId="{A5D0228B-8130-4EC9-9E6F-0851513C334E}" srcOrd="0" destOrd="0" presId="urn:microsoft.com/office/officeart/2005/8/layout/hierarchy3"/>
    <dgm:cxn modelId="{B5BD4080-252F-4152-A017-44F18E84BBF1}" type="presParOf" srcId="{A5D0228B-8130-4EC9-9E6F-0851513C334E}" destId="{38A64022-1900-4258-8C37-2CADE61985D3}" srcOrd="0" destOrd="0" presId="urn:microsoft.com/office/officeart/2005/8/layout/hierarchy3"/>
    <dgm:cxn modelId="{369CB613-7FFB-45EB-8011-909825AB7094}" type="presParOf" srcId="{A5D0228B-8130-4EC9-9E6F-0851513C334E}" destId="{77541115-6DF5-4382-B7C5-7712080FD303}" srcOrd="1" destOrd="0" presId="urn:microsoft.com/office/officeart/2005/8/layout/hierarchy3"/>
    <dgm:cxn modelId="{F16E4F72-3BC4-4BD5-AD1C-B86CB34690B0}" type="presParOf" srcId="{C2E9471B-6C1B-4082-A2C6-E24B665F9F5D}" destId="{659D0F1C-5D28-431B-A43A-69A8625922F8}" srcOrd="1" destOrd="0" presId="urn:microsoft.com/office/officeart/2005/8/layout/hierarchy3"/>
    <dgm:cxn modelId="{444DAEA4-32F7-4980-8CFB-44FF7D57307F}" type="presParOf" srcId="{659D0F1C-5D28-431B-A43A-69A8625922F8}" destId="{A01CDD82-70B9-4A22-9B67-89C2ABD0E9EF}" srcOrd="0" destOrd="0" presId="urn:microsoft.com/office/officeart/2005/8/layout/hierarchy3"/>
    <dgm:cxn modelId="{5BF03705-74BB-401A-A503-CD5EDD069CBB}" type="presParOf" srcId="{659D0F1C-5D28-431B-A43A-69A8625922F8}" destId="{9824ACFD-E317-4AB3-BE43-0AA58A60CA85}" srcOrd="1" destOrd="0" presId="urn:microsoft.com/office/officeart/2005/8/layout/hierarchy3"/>
    <dgm:cxn modelId="{59A15EF1-4042-48D1-8B52-E99F8EBD9FF0}" type="presParOf" srcId="{659D0F1C-5D28-431B-A43A-69A8625922F8}" destId="{E128E598-70F2-4377-8921-4C2A798E81C0}" srcOrd="2" destOrd="0" presId="urn:microsoft.com/office/officeart/2005/8/layout/hierarchy3"/>
    <dgm:cxn modelId="{0A7FABCE-3800-4ACF-8DA3-79E15CEA9526}" type="presParOf" srcId="{659D0F1C-5D28-431B-A43A-69A8625922F8}" destId="{BB546858-9ED8-4D84-8D1B-799F13D26C7D}" srcOrd="3" destOrd="0" presId="urn:microsoft.com/office/officeart/2005/8/layout/hierarchy3"/>
    <dgm:cxn modelId="{3D94C9F5-120D-43D0-B519-B0B4E6FD1504}" type="presParOf" srcId="{8E96E932-C713-464B-B0F3-7855D52B6C84}" destId="{FAB47376-A15B-47CE-BA58-37A3CBDFF6F8}" srcOrd="1" destOrd="0" presId="urn:microsoft.com/office/officeart/2005/8/layout/hierarchy3"/>
    <dgm:cxn modelId="{D5A00085-B4F7-4941-9A85-72DCAA8E52C9}" type="presParOf" srcId="{FAB47376-A15B-47CE-BA58-37A3CBDFF6F8}" destId="{B4688EE7-6314-4F48-A840-173876D8C07B}" srcOrd="0" destOrd="0" presId="urn:microsoft.com/office/officeart/2005/8/layout/hierarchy3"/>
    <dgm:cxn modelId="{8E5BC4BE-6F3A-4386-ACFC-AB8F82970233}" type="presParOf" srcId="{B4688EE7-6314-4F48-A840-173876D8C07B}" destId="{C1E9C66F-9812-41E7-BE2C-F840D8B569A3}" srcOrd="0" destOrd="0" presId="urn:microsoft.com/office/officeart/2005/8/layout/hierarchy3"/>
    <dgm:cxn modelId="{7E5C7C2D-E6FF-4802-8EC5-7A55AFE10037}" type="presParOf" srcId="{B4688EE7-6314-4F48-A840-173876D8C07B}" destId="{05C67D30-9272-437C-8475-9C9972DDF072}" srcOrd="1" destOrd="0" presId="urn:microsoft.com/office/officeart/2005/8/layout/hierarchy3"/>
    <dgm:cxn modelId="{55505929-B92E-407C-BDC1-B04218EEEEAD}" type="presParOf" srcId="{FAB47376-A15B-47CE-BA58-37A3CBDFF6F8}" destId="{D6555DA6-B11E-4A73-8959-E5E1990A7AAB}" srcOrd="1" destOrd="0" presId="urn:microsoft.com/office/officeart/2005/8/layout/hierarchy3"/>
    <dgm:cxn modelId="{40BE37CB-6362-468F-91D1-7B7B77BE2E75}" type="presParOf" srcId="{D6555DA6-B11E-4A73-8959-E5E1990A7AAB}" destId="{990F073C-FAE9-40CA-807B-DDE673ED0E97}" srcOrd="0" destOrd="0" presId="urn:microsoft.com/office/officeart/2005/8/layout/hierarchy3"/>
    <dgm:cxn modelId="{6E9EF04F-D6D5-44C9-B1CC-5A06CB839F70}" type="presParOf" srcId="{D6555DA6-B11E-4A73-8959-E5E1990A7AAB}" destId="{F018793D-E78D-4AB7-8B7F-2FA2C194E823}" srcOrd="1" destOrd="0" presId="urn:microsoft.com/office/officeart/2005/8/layout/hierarchy3"/>
    <dgm:cxn modelId="{DFDADBCF-7392-42E3-B7EB-F123F31DDA71}" type="presParOf" srcId="{D6555DA6-B11E-4A73-8959-E5E1990A7AAB}" destId="{750B49AE-0E86-406E-B876-1154E759E262}" srcOrd="2" destOrd="0" presId="urn:microsoft.com/office/officeart/2005/8/layout/hierarchy3"/>
    <dgm:cxn modelId="{2073EF7F-9C1E-41A4-B70D-33E187CAD64E}" type="presParOf" srcId="{D6555DA6-B11E-4A73-8959-E5E1990A7AAB}" destId="{7B26382E-3BDB-4FCA-9713-1915614A18B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01DF3-D540-4E42-B11B-4D6ADF3AEB3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40F82CA-496C-4777-9CC8-6A0121E19307}">
      <dgm:prSet phldrT="[Tes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smtClean="0"/>
            <a:t>Autorizzazione del Consiglio Comunale</a:t>
          </a:r>
          <a:endParaRPr lang="it-IT" dirty="0"/>
        </a:p>
      </dgm:t>
    </dgm:pt>
    <dgm:pt modelId="{CE9617E9-6913-4AA5-A9BD-55FFA63F66D3}" type="parTrans" cxnId="{08DCEC6C-E768-4FBB-8BD8-A3C763373D41}">
      <dgm:prSet/>
      <dgm:spPr/>
      <dgm:t>
        <a:bodyPr/>
        <a:lstStyle/>
        <a:p>
          <a:endParaRPr lang="it-IT"/>
        </a:p>
      </dgm:t>
    </dgm:pt>
    <dgm:pt modelId="{53250C53-5379-43BB-A34B-CB36DA92CBA7}" type="sibTrans" cxnId="{08DCEC6C-E768-4FBB-8BD8-A3C763373D41}">
      <dgm:prSet/>
      <dgm:spPr/>
      <dgm:t>
        <a:bodyPr/>
        <a:lstStyle/>
        <a:p>
          <a:endParaRPr lang="it-IT"/>
        </a:p>
      </dgm:t>
    </dgm:pt>
    <dgm:pt modelId="{075736C4-FAB7-46C2-933E-EC9C503C6FA6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smtClean="0"/>
            <a:t>Missioni</a:t>
          </a:r>
          <a:endParaRPr lang="it-IT" dirty="0"/>
        </a:p>
      </dgm:t>
    </dgm:pt>
    <dgm:pt modelId="{901FB450-71BA-42B8-AA1F-A245A7AFC7EF}" type="parTrans" cxnId="{FF0E2F34-7E15-4729-8D1F-CDFC473B2875}">
      <dgm:prSet/>
      <dgm:spPr>
        <a:ln w="25400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 prstMaterial="matte"/>
      </dgm:spPr>
      <dgm:t>
        <a:bodyPr/>
        <a:lstStyle/>
        <a:p>
          <a:endParaRPr lang="it-IT"/>
        </a:p>
      </dgm:t>
    </dgm:pt>
    <dgm:pt modelId="{8743961E-1EA8-4527-B5EF-686CF0409D65}" type="sibTrans" cxnId="{FF0E2F34-7E15-4729-8D1F-CDFC473B2875}">
      <dgm:prSet/>
      <dgm:spPr/>
      <dgm:t>
        <a:bodyPr/>
        <a:lstStyle/>
        <a:p>
          <a:endParaRPr lang="it-IT"/>
        </a:p>
      </dgm:t>
    </dgm:pt>
    <dgm:pt modelId="{BB743517-EF91-45FD-A07B-361CD7F12324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smtClean="0"/>
            <a:t>Programmi</a:t>
          </a:r>
          <a:endParaRPr lang="it-IT" dirty="0"/>
        </a:p>
      </dgm:t>
    </dgm:pt>
    <dgm:pt modelId="{F965D7F0-1448-4E9B-80EA-029FC41EC8D3}" type="parTrans" cxnId="{4D9A63DE-1A13-4F15-A5EE-60742B26E4D4}">
      <dgm:prSet/>
      <dgm:spPr>
        <a:ln w="25400"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 prstMaterial="matte"/>
      </dgm:spPr>
      <dgm:t>
        <a:bodyPr/>
        <a:lstStyle/>
        <a:p>
          <a:endParaRPr lang="it-IT"/>
        </a:p>
      </dgm:t>
    </dgm:pt>
    <dgm:pt modelId="{D31C6DD2-F58A-4D25-978E-4F2392602D0F}" type="sibTrans" cxnId="{4D9A63DE-1A13-4F15-A5EE-60742B26E4D4}">
      <dgm:prSet/>
      <dgm:spPr/>
      <dgm:t>
        <a:bodyPr/>
        <a:lstStyle/>
        <a:p>
          <a:endParaRPr lang="it-IT"/>
        </a:p>
      </dgm:t>
    </dgm:pt>
    <dgm:pt modelId="{2FD70012-2DE3-499A-B41D-AFA35802F526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err="1" smtClean="0"/>
            <a:t>Macroaggregati</a:t>
          </a:r>
          <a:endParaRPr lang="it-IT" dirty="0"/>
        </a:p>
      </dgm:t>
    </dgm:pt>
    <dgm:pt modelId="{86218086-6DEE-42FF-A0FF-145FAA7654FA}" type="parTrans" cxnId="{E2BDD2E7-0827-4821-8EDA-3EAE9259BFD1}">
      <dgm:prSet/>
      <dgm:spPr>
        <a:ln w="25400"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 prstMaterial="matte"/>
      </dgm:spPr>
      <dgm:t>
        <a:bodyPr/>
        <a:lstStyle/>
        <a:p>
          <a:endParaRPr lang="it-IT"/>
        </a:p>
      </dgm:t>
    </dgm:pt>
    <dgm:pt modelId="{E13A97FB-DC8F-48C2-8C27-DB846B508D78}" type="sibTrans" cxnId="{E2BDD2E7-0827-4821-8EDA-3EAE9259BFD1}">
      <dgm:prSet/>
      <dgm:spPr/>
      <dgm:t>
        <a:bodyPr/>
        <a:lstStyle/>
        <a:p>
          <a:endParaRPr lang="it-IT"/>
        </a:p>
      </dgm:t>
    </dgm:pt>
    <dgm:pt modelId="{7A6A4DE7-E031-464A-ACB8-144AA8AF31BC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smtClean="0"/>
            <a:t>Capitoli/Articoli</a:t>
          </a:r>
          <a:endParaRPr lang="it-IT" dirty="0"/>
        </a:p>
      </dgm:t>
    </dgm:pt>
    <dgm:pt modelId="{D0CB4940-D7AF-487E-B054-1072E268A57D}" type="parTrans" cxnId="{223667A5-B599-48ED-AFD6-C4A8B4C948DE}">
      <dgm:prSet/>
      <dgm:spPr>
        <a:ln w="25400"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 prstMaterial="matte"/>
      </dgm:spPr>
      <dgm:t>
        <a:bodyPr/>
        <a:lstStyle/>
        <a:p>
          <a:endParaRPr lang="it-IT"/>
        </a:p>
      </dgm:t>
    </dgm:pt>
    <dgm:pt modelId="{E7BFBA2A-9DC8-4384-A735-9D2248E06FF4}" type="sibTrans" cxnId="{223667A5-B599-48ED-AFD6-C4A8B4C948DE}">
      <dgm:prSet/>
      <dgm:spPr/>
      <dgm:t>
        <a:bodyPr/>
        <a:lstStyle/>
        <a:p>
          <a:endParaRPr lang="it-IT"/>
        </a:p>
      </dgm:t>
    </dgm:pt>
    <dgm:pt modelId="{4BA81B24-271D-4D0B-B100-B4BB688D3981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smtClean="0"/>
            <a:t>Titoli</a:t>
          </a:r>
          <a:endParaRPr lang="it-IT" dirty="0"/>
        </a:p>
      </dgm:t>
    </dgm:pt>
    <dgm:pt modelId="{72E8E226-69FD-4F32-9EA5-82A60F23C5EB}" type="parTrans" cxnId="{C925DE41-A361-411B-82A4-D553E6D8537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t-IT"/>
        </a:p>
      </dgm:t>
    </dgm:pt>
    <dgm:pt modelId="{28893ED4-B30B-4A10-A513-3367EEF3836C}" type="sibTrans" cxnId="{C925DE41-A361-411B-82A4-D553E6D8537F}">
      <dgm:prSet/>
      <dgm:spPr/>
      <dgm:t>
        <a:bodyPr/>
        <a:lstStyle/>
        <a:p>
          <a:endParaRPr lang="it-IT"/>
        </a:p>
      </dgm:t>
    </dgm:pt>
    <dgm:pt modelId="{0B36E764-64E9-444F-A995-2DF6A43A546C}">
      <dgm:prSet phldrT="[Tes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smtClean="0"/>
            <a:t>Fini gestionali </a:t>
          </a:r>
        </a:p>
        <a:p>
          <a:r>
            <a:rPr lang="it-IT" dirty="0" smtClean="0"/>
            <a:t>( Peg- Piano Esecutivo di Gestione)</a:t>
          </a:r>
          <a:endParaRPr lang="it-IT" dirty="0"/>
        </a:p>
      </dgm:t>
    </dgm:pt>
    <dgm:pt modelId="{79083609-5BC2-4F44-BC3A-6C674E20AC11}" type="sibTrans" cxnId="{2CF788C9-8525-410E-9BE8-FE3CD9AEFBAF}">
      <dgm:prSet/>
      <dgm:spPr/>
      <dgm:t>
        <a:bodyPr/>
        <a:lstStyle/>
        <a:p>
          <a:endParaRPr lang="it-IT"/>
        </a:p>
      </dgm:t>
    </dgm:pt>
    <dgm:pt modelId="{A1DE5A6C-FE18-4C29-9964-0C535FC73616}" type="parTrans" cxnId="{2CF788C9-8525-410E-9BE8-FE3CD9AEFBAF}">
      <dgm:prSet/>
      <dgm:spPr/>
      <dgm:t>
        <a:bodyPr/>
        <a:lstStyle/>
        <a:p>
          <a:endParaRPr lang="it-IT"/>
        </a:p>
      </dgm:t>
    </dgm:pt>
    <dgm:pt modelId="{8E96E932-C713-464B-B0F3-7855D52B6C84}" type="pres">
      <dgm:prSet presAssocID="{31B01DF3-D540-4E42-B11B-4D6ADF3AEB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2E9471B-6C1B-4082-A2C6-E24B665F9F5D}" type="pres">
      <dgm:prSet presAssocID="{A40F82CA-496C-4777-9CC8-6A0121E19307}" presName="root" presStyleCnt="0"/>
      <dgm:spPr>
        <a:scene3d>
          <a:camera prst="orthographicFront"/>
          <a:lightRig rig="threePt" dir="t"/>
        </a:scene3d>
        <a:sp3d prstMaterial="matte"/>
      </dgm:spPr>
    </dgm:pt>
    <dgm:pt modelId="{A5D0228B-8130-4EC9-9E6F-0851513C334E}" type="pres">
      <dgm:prSet presAssocID="{A40F82CA-496C-4777-9CC8-6A0121E19307}" presName="rootComposite" presStyleCnt="0"/>
      <dgm:spPr>
        <a:scene3d>
          <a:camera prst="orthographicFront"/>
          <a:lightRig rig="threePt" dir="t"/>
        </a:scene3d>
        <a:sp3d prstMaterial="matte"/>
      </dgm:spPr>
    </dgm:pt>
    <dgm:pt modelId="{38A64022-1900-4258-8C37-2CADE61985D3}" type="pres">
      <dgm:prSet presAssocID="{A40F82CA-496C-4777-9CC8-6A0121E19307}" presName="rootText" presStyleLbl="node1" presStyleIdx="0" presStyleCnt="2" custLinFactNeighborX="-1510" custLinFactNeighborY="1737"/>
      <dgm:spPr/>
      <dgm:t>
        <a:bodyPr/>
        <a:lstStyle/>
        <a:p>
          <a:endParaRPr lang="it-IT"/>
        </a:p>
      </dgm:t>
    </dgm:pt>
    <dgm:pt modelId="{77541115-6DF5-4382-B7C5-7712080FD303}" type="pres">
      <dgm:prSet presAssocID="{A40F82CA-496C-4777-9CC8-6A0121E19307}" presName="rootConnector" presStyleLbl="node1" presStyleIdx="0" presStyleCnt="2"/>
      <dgm:spPr/>
      <dgm:t>
        <a:bodyPr/>
        <a:lstStyle/>
        <a:p>
          <a:endParaRPr lang="it-IT"/>
        </a:p>
      </dgm:t>
    </dgm:pt>
    <dgm:pt modelId="{659D0F1C-5D28-431B-A43A-69A8625922F8}" type="pres">
      <dgm:prSet presAssocID="{A40F82CA-496C-4777-9CC8-6A0121E19307}" presName="childShape" presStyleCnt="0"/>
      <dgm:spPr>
        <a:scene3d>
          <a:camera prst="orthographicFront"/>
          <a:lightRig rig="threePt" dir="t"/>
        </a:scene3d>
        <a:sp3d prstMaterial="matte"/>
      </dgm:spPr>
    </dgm:pt>
    <dgm:pt modelId="{A01CDD82-70B9-4A22-9B67-89C2ABD0E9EF}" type="pres">
      <dgm:prSet presAssocID="{901FB450-71BA-42B8-AA1F-A245A7AFC7EF}" presName="Name13" presStyleLbl="parChTrans1D2" presStyleIdx="0" presStyleCnt="5"/>
      <dgm:spPr/>
      <dgm:t>
        <a:bodyPr/>
        <a:lstStyle/>
        <a:p>
          <a:endParaRPr lang="it-IT"/>
        </a:p>
      </dgm:t>
    </dgm:pt>
    <dgm:pt modelId="{9824ACFD-E317-4AB3-BE43-0AA58A60CA85}" type="pres">
      <dgm:prSet presAssocID="{075736C4-FAB7-46C2-933E-EC9C503C6FA6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28E598-70F2-4377-8921-4C2A798E81C0}" type="pres">
      <dgm:prSet presAssocID="{F965D7F0-1448-4E9B-80EA-029FC41EC8D3}" presName="Name13" presStyleLbl="parChTrans1D2" presStyleIdx="1" presStyleCnt="5"/>
      <dgm:spPr/>
      <dgm:t>
        <a:bodyPr/>
        <a:lstStyle/>
        <a:p>
          <a:endParaRPr lang="it-IT"/>
        </a:p>
      </dgm:t>
    </dgm:pt>
    <dgm:pt modelId="{BB546858-9ED8-4D84-8D1B-799F13D26C7D}" type="pres">
      <dgm:prSet presAssocID="{BB743517-EF91-45FD-A07B-361CD7F12324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E04161-0CE0-491C-B959-0CFF2EA68030}" type="pres">
      <dgm:prSet presAssocID="{72E8E226-69FD-4F32-9EA5-82A60F23C5EB}" presName="Name13" presStyleLbl="parChTrans1D2" presStyleIdx="2" presStyleCnt="5"/>
      <dgm:spPr/>
      <dgm:t>
        <a:bodyPr/>
        <a:lstStyle/>
        <a:p>
          <a:endParaRPr lang="it-IT"/>
        </a:p>
      </dgm:t>
    </dgm:pt>
    <dgm:pt modelId="{C117A538-866D-4766-9D33-5491937907B9}" type="pres">
      <dgm:prSet presAssocID="{4BA81B24-271D-4D0B-B100-B4BB688D3981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B47376-A15B-47CE-BA58-37A3CBDFF6F8}" type="pres">
      <dgm:prSet presAssocID="{0B36E764-64E9-444F-A995-2DF6A43A546C}" presName="root" presStyleCnt="0"/>
      <dgm:spPr>
        <a:scene3d>
          <a:camera prst="orthographicFront"/>
          <a:lightRig rig="threePt" dir="t"/>
        </a:scene3d>
        <a:sp3d prstMaterial="matte"/>
      </dgm:spPr>
    </dgm:pt>
    <dgm:pt modelId="{B4688EE7-6314-4F48-A840-173876D8C07B}" type="pres">
      <dgm:prSet presAssocID="{0B36E764-64E9-444F-A995-2DF6A43A546C}" presName="rootComposite" presStyleCnt="0"/>
      <dgm:spPr>
        <a:scene3d>
          <a:camera prst="orthographicFront"/>
          <a:lightRig rig="threePt" dir="t"/>
        </a:scene3d>
        <a:sp3d prstMaterial="matte"/>
      </dgm:spPr>
    </dgm:pt>
    <dgm:pt modelId="{C1E9C66F-9812-41E7-BE2C-F840D8B569A3}" type="pres">
      <dgm:prSet presAssocID="{0B36E764-64E9-444F-A995-2DF6A43A546C}" presName="rootText" presStyleLbl="node1" presStyleIdx="1" presStyleCnt="2"/>
      <dgm:spPr/>
      <dgm:t>
        <a:bodyPr/>
        <a:lstStyle/>
        <a:p>
          <a:endParaRPr lang="it-IT"/>
        </a:p>
      </dgm:t>
    </dgm:pt>
    <dgm:pt modelId="{05C67D30-9272-437C-8475-9C9972DDF072}" type="pres">
      <dgm:prSet presAssocID="{0B36E764-64E9-444F-A995-2DF6A43A546C}" presName="rootConnector" presStyleLbl="node1" presStyleIdx="1" presStyleCnt="2"/>
      <dgm:spPr/>
      <dgm:t>
        <a:bodyPr/>
        <a:lstStyle/>
        <a:p>
          <a:endParaRPr lang="it-IT"/>
        </a:p>
      </dgm:t>
    </dgm:pt>
    <dgm:pt modelId="{D6555DA6-B11E-4A73-8959-E5E1990A7AAB}" type="pres">
      <dgm:prSet presAssocID="{0B36E764-64E9-444F-A995-2DF6A43A546C}" presName="childShape" presStyleCnt="0"/>
      <dgm:spPr>
        <a:scene3d>
          <a:camera prst="orthographicFront"/>
          <a:lightRig rig="threePt" dir="t"/>
        </a:scene3d>
        <a:sp3d prstMaterial="matte"/>
      </dgm:spPr>
    </dgm:pt>
    <dgm:pt modelId="{990F073C-FAE9-40CA-807B-DDE673ED0E97}" type="pres">
      <dgm:prSet presAssocID="{86218086-6DEE-42FF-A0FF-145FAA7654FA}" presName="Name13" presStyleLbl="parChTrans1D2" presStyleIdx="3" presStyleCnt="5"/>
      <dgm:spPr/>
      <dgm:t>
        <a:bodyPr/>
        <a:lstStyle/>
        <a:p>
          <a:endParaRPr lang="it-IT"/>
        </a:p>
      </dgm:t>
    </dgm:pt>
    <dgm:pt modelId="{F018793D-E78D-4AB7-8B7F-2FA2C194E823}" type="pres">
      <dgm:prSet presAssocID="{2FD70012-2DE3-499A-B41D-AFA35802F526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0B49AE-0E86-406E-B876-1154E759E262}" type="pres">
      <dgm:prSet presAssocID="{D0CB4940-D7AF-487E-B054-1072E268A57D}" presName="Name13" presStyleLbl="parChTrans1D2" presStyleIdx="4" presStyleCnt="5"/>
      <dgm:spPr/>
      <dgm:t>
        <a:bodyPr/>
        <a:lstStyle/>
        <a:p>
          <a:endParaRPr lang="it-IT"/>
        </a:p>
      </dgm:t>
    </dgm:pt>
    <dgm:pt modelId="{7B26382E-3BDB-4FCA-9713-1915614A18BC}" type="pres">
      <dgm:prSet presAssocID="{7A6A4DE7-E031-464A-ACB8-144AA8AF31BC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AD8588D-A675-4E8C-B92D-F39FB2FA9CB1}" type="presOf" srcId="{D0CB4940-D7AF-487E-B054-1072E268A57D}" destId="{750B49AE-0E86-406E-B876-1154E759E262}" srcOrd="0" destOrd="0" presId="urn:microsoft.com/office/officeart/2005/8/layout/hierarchy3"/>
    <dgm:cxn modelId="{E2BDD2E7-0827-4821-8EDA-3EAE9259BFD1}" srcId="{0B36E764-64E9-444F-A995-2DF6A43A546C}" destId="{2FD70012-2DE3-499A-B41D-AFA35802F526}" srcOrd="0" destOrd="0" parTransId="{86218086-6DEE-42FF-A0FF-145FAA7654FA}" sibTransId="{E13A97FB-DC8F-48C2-8C27-DB846B508D78}"/>
    <dgm:cxn modelId="{FF0E2F34-7E15-4729-8D1F-CDFC473B2875}" srcId="{A40F82CA-496C-4777-9CC8-6A0121E19307}" destId="{075736C4-FAB7-46C2-933E-EC9C503C6FA6}" srcOrd="0" destOrd="0" parTransId="{901FB450-71BA-42B8-AA1F-A245A7AFC7EF}" sibTransId="{8743961E-1EA8-4527-B5EF-686CF0409D65}"/>
    <dgm:cxn modelId="{3BE84252-A360-42A0-BDCC-122C687693A1}" type="presOf" srcId="{901FB450-71BA-42B8-AA1F-A245A7AFC7EF}" destId="{A01CDD82-70B9-4A22-9B67-89C2ABD0E9EF}" srcOrd="0" destOrd="0" presId="urn:microsoft.com/office/officeart/2005/8/layout/hierarchy3"/>
    <dgm:cxn modelId="{C925DE41-A361-411B-82A4-D553E6D8537F}" srcId="{A40F82CA-496C-4777-9CC8-6A0121E19307}" destId="{4BA81B24-271D-4D0B-B100-B4BB688D3981}" srcOrd="2" destOrd="0" parTransId="{72E8E226-69FD-4F32-9EA5-82A60F23C5EB}" sibTransId="{28893ED4-B30B-4A10-A513-3367EEF3836C}"/>
    <dgm:cxn modelId="{2094805B-B25A-47DD-985B-F9E30824BCC0}" type="presOf" srcId="{72E8E226-69FD-4F32-9EA5-82A60F23C5EB}" destId="{0FE04161-0CE0-491C-B959-0CFF2EA68030}" srcOrd="0" destOrd="0" presId="urn:microsoft.com/office/officeart/2005/8/layout/hierarchy3"/>
    <dgm:cxn modelId="{93D8C418-CF6F-4408-91B8-D584CAC560C4}" type="presOf" srcId="{A40F82CA-496C-4777-9CC8-6A0121E19307}" destId="{38A64022-1900-4258-8C37-2CADE61985D3}" srcOrd="0" destOrd="0" presId="urn:microsoft.com/office/officeart/2005/8/layout/hierarchy3"/>
    <dgm:cxn modelId="{08DCEC6C-E768-4FBB-8BD8-A3C763373D41}" srcId="{31B01DF3-D540-4E42-B11B-4D6ADF3AEB3D}" destId="{A40F82CA-496C-4777-9CC8-6A0121E19307}" srcOrd="0" destOrd="0" parTransId="{CE9617E9-6913-4AA5-A9BD-55FFA63F66D3}" sibTransId="{53250C53-5379-43BB-A34B-CB36DA92CBA7}"/>
    <dgm:cxn modelId="{1D7A9D1D-3553-4AE2-BC65-6D84559727DD}" type="presOf" srcId="{31B01DF3-D540-4E42-B11B-4D6ADF3AEB3D}" destId="{8E96E932-C713-464B-B0F3-7855D52B6C84}" srcOrd="0" destOrd="0" presId="urn:microsoft.com/office/officeart/2005/8/layout/hierarchy3"/>
    <dgm:cxn modelId="{D06558CC-9EB3-4DD6-B2D4-BDE5DFFACC59}" type="presOf" srcId="{A40F82CA-496C-4777-9CC8-6A0121E19307}" destId="{77541115-6DF5-4382-B7C5-7712080FD303}" srcOrd="1" destOrd="0" presId="urn:microsoft.com/office/officeart/2005/8/layout/hierarchy3"/>
    <dgm:cxn modelId="{7898E7D6-76A9-4910-AE41-72A0B6611C61}" type="presOf" srcId="{075736C4-FAB7-46C2-933E-EC9C503C6FA6}" destId="{9824ACFD-E317-4AB3-BE43-0AA58A60CA85}" srcOrd="0" destOrd="0" presId="urn:microsoft.com/office/officeart/2005/8/layout/hierarchy3"/>
    <dgm:cxn modelId="{0D56207B-1DE1-4F09-94FF-DDACFE816F2F}" type="presOf" srcId="{86218086-6DEE-42FF-A0FF-145FAA7654FA}" destId="{990F073C-FAE9-40CA-807B-DDE673ED0E97}" srcOrd="0" destOrd="0" presId="urn:microsoft.com/office/officeart/2005/8/layout/hierarchy3"/>
    <dgm:cxn modelId="{44729652-A0B3-4276-B98D-7D72D0170B53}" type="presOf" srcId="{2FD70012-2DE3-499A-B41D-AFA35802F526}" destId="{F018793D-E78D-4AB7-8B7F-2FA2C194E823}" srcOrd="0" destOrd="0" presId="urn:microsoft.com/office/officeart/2005/8/layout/hierarchy3"/>
    <dgm:cxn modelId="{DC324464-7E6E-465E-954D-23D212D21FD3}" type="presOf" srcId="{F965D7F0-1448-4E9B-80EA-029FC41EC8D3}" destId="{E128E598-70F2-4377-8921-4C2A798E81C0}" srcOrd="0" destOrd="0" presId="urn:microsoft.com/office/officeart/2005/8/layout/hierarchy3"/>
    <dgm:cxn modelId="{4D9A63DE-1A13-4F15-A5EE-60742B26E4D4}" srcId="{A40F82CA-496C-4777-9CC8-6A0121E19307}" destId="{BB743517-EF91-45FD-A07B-361CD7F12324}" srcOrd="1" destOrd="0" parTransId="{F965D7F0-1448-4E9B-80EA-029FC41EC8D3}" sibTransId="{D31C6DD2-F58A-4D25-978E-4F2392602D0F}"/>
    <dgm:cxn modelId="{0162E15D-A745-451F-ACBA-3F511028824A}" type="presOf" srcId="{0B36E764-64E9-444F-A995-2DF6A43A546C}" destId="{C1E9C66F-9812-41E7-BE2C-F840D8B569A3}" srcOrd="0" destOrd="0" presId="urn:microsoft.com/office/officeart/2005/8/layout/hierarchy3"/>
    <dgm:cxn modelId="{2CF788C9-8525-410E-9BE8-FE3CD9AEFBAF}" srcId="{31B01DF3-D540-4E42-B11B-4D6ADF3AEB3D}" destId="{0B36E764-64E9-444F-A995-2DF6A43A546C}" srcOrd="1" destOrd="0" parTransId="{A1DE5A6C-FE18-4C29-9964-0C535FC73616}" sibTransId="{79083609-5BC2-4F44-BC3A-6C674E20AC11}"/>
    <dgm:cxn modelId="{BBA00ADB-CD0A-4316-ADAD-9600F96AD7AC}" type="presOf" srcId="{7A6A4DE7-E031-464A-ACB8-144AA8AF31BC}" destId="{7B26382E-3BDB-4FCA-9713-1915614A18BC}" srcOrd="0" destOrd="0" presId="urn:microsoft.com/office/officeart/2005/8/layout/hierarchy3"/>
    <dgm:cxn modelId="{3ECF6F4F-AD17-4C0B-9DC4-341F827B9D25}" type="presOf" srcId="{4BA81B24-271D-4D0B-B100-B4BB688D3981}" destId="{C117A538-866D-4766-9D33-5491937907B9}" srcOrd="0" destOrd="0" presId="urn:microsoft.com/office/officeart/2005/8/layout/hierarchy3"/>
    <dgm:cxn modelId="{2943DDFF-0E65-4C3A-90C1-1B9CB1C70453}" type="presOf" srcId="{BB743517-EF91-45FD-A07B-361CD7F12324}" destId="{BB546858-9ED8-4D84-8D1B-799F13D26C7D}" srcOrd="0" destOrd="0" presId="urn:microsoft.com/office/officeart/2005/8/layout/hierarchy3"/>
    <dgm:cxn modelId="{223667A5-B599-48ED-AFD6-C4A8B4C948DE}" srcId="{0B36E764-64E9-444F-A995-2DF6A43A546C}" destId="{7A6A4DE7-E031-464A-ACB8-144AA8AF31BC}" srcOrd="1" destOrd="0" parTransId="{D0CB4940-D7AF-487E-B054-1072E268A57D}" sibTransId="{E7BFBA2A-9DC8-4384-A735-9D2248E06FF4}"/>
    <dgm:cxn modelId="{CE455BB6-58D8-40E2-B8FD-A9E280D822E9}" type="presOf" srcId="{0B36E764-64E9-444F-A995-2DF6A43A546C}" destId="{05C67D30-9272-437C-8475-9C9972DDF072}" srcOrd="1" destOrd="0" presId="urn:microsoft.com/office/officeart/2005/8/layout/hierarchy3"/>
    <dgm:cxn modelId="{5157BE42-FD45-45CA-8791-1F195EDE3A7F}" type="presParOf" srcId="{8E96E932-C713-464B-B0F3-7855D52B6C84}" destId="{C2E9471B-6C1B-4082-A2C6-E24B665F9F5D}" srcOrd="0" destOrd="0" presId="urn:microsoft.com/office/officeart/2005/8/layout/hierarchy3"/>
    <dgm:cxn modelId="{C7273D2E-FDFA-40F3-B93E-B763F386A3E7}" type="presParOf" srcId="{C2E9471B-6C1B-4082-A2C6-E24B665F9F5D}" destId="{A5D0228B-8130-4EC9-9E6F-0851513C334E}" srcOrd="0" destOrd="0" presId="urn:microsoft.com/office/officeart/2005/8/layout/hierarchy3"/>
    <dgm:cxn modelId="{DE70EA53-B069-4AC1-A04B-B61B8C4776FD}" type="presParOf" srcId="{A5D0228B-8130-4EC9-9E6F-0851513C334E}" destId="{38A64022-1900-4258-8C37-2CADE61985D3}" srcOrd="0" destOrd="0" presId="urn:microsoft.com/office/officeart/2005/8/layout/hierarchy3"/>
    <dgm:cxn modelId="{F22F3B85-4F22-4BED-B9EA-8016D6013966}" type="presParOf" srcId="{A5D0228B-8130-4EC9-9E6F-0851513C334E}" destId="{77541115-6DF5-4382-B7C5-7712080FD303}" srcOrd="1" destOrd="0" presId="urn:microsoft.com/office/officeart/2005/8/layout/hierarchy3"/>
    <dgm:cxn modelId="{BF350D4C-70F9-48CD-97FF-37F2F7E2CD37}" type="presParOf" srcId="{C2E9471B-6C1B-4082-A2C6-E24B665F9F5D}" destId="{659D0F1C-5D28-431B-A43A-69A8625922F8}" srcOrd="1" destOrd="0" presId="urn:microsoft.com/office/officeart/2005/8/layout/hierarchy3"/>
    <dgm:cxn modelId="{1E63BA4D-56BB-495A-843D-CB9B8CC5707E}" type="presParOf" srcId="{659D0F1C-5D28-431B-A43A-69A8625922F8}" destId="{A01CDD82-70B9-4A22-9B67-89C2ABD0E9EF}" srcOrd="0" destOrd="0" presId="urn:microsoft.com/office/officeart/2005/8/layout/hierarchy3"/>
    <dgm:cxn modelId="{0EA6F8C8-884F-42E5-9C6F-086944EF4936}" type="presParOf" srcId="{659D0F1C-5D28-431B-A43A-69A8625922F8}" destId="{9824ACFD-E317-4AB3-BE43-0AA58A60CA85}" srcOrd="1" destOrd="0" presId="urn:microsoft.com/office/officeart/2005/8/layout/hierarchy3"/>
    <dgm:cxn modelId="{A20FCD8E-1152-4DC1-9872-5E9B4888AECA}" type="presParOf" srcId="{659D0F1C-5D28-431B-A43A-69A8625922F8}" destId="{E128E598-70F2-4377-8921-4C2A798E81C0}" srcOrd="2" destOrd="0" presId="urn:microsoft.com/office/officeart/2005/8/layout/hierarchy3"/>
    <dgm:cxn modelId="{A0E410CD-CA3A-4825-B30C-675824AB2BF9}" type="presParOf" srcId="{659D0F1C-5D28-431B-A43A-69A8625922F8}" destId="{BB546858-9ED8-4D84-8D1B-799F13D26C7D}" srcOrd="3" destOrd="0" presId="urn:microsoft.com/office/officeart/2005/8/layout/hierarchy3"/>
    <dgm:cxn modelId="{E843099B-5EBC-4E31-9FB5-CD08FDC59B64}" type="presParOf" srcId="{659D0F1C-5D28-431B-A43A-69A8625922F8}" destId="{0FE04161-0CE0-491C-B959-0CFF2EA68030}" srcOrd="4" destOrd="0" presId="urn:microsoft.com/office/officeart/2005/8/layout/hierarchy3"/>
    <dgm:cxn modelId="{96386798-B8BA-47C5-9DF7-E4917953C93B}" type="presParOf" srcId="{659D0F1C-5D28-431B-A43A-69A8625922F8}" destId="{C117A538-866D-4766-9D33-5491937907B9}" srcOrd="5" destOrd="0" presId="urn:microsoft.com/office/officeart/2005/8/layout/hierarchy3"/>
    <dgm:cxn modelId="{29A38394-124F-4D2E-8351-0626C9EFFB2C}" type="presParOf" srcId="{8E96E932-C713-464B-B0F3-7855D52B6C84}" destId="{FAB47376-A15B-47CE-BA58-37A3CBDFF6F8}" srcOrd="1" destOrd="0" presId="urn:microsoft.com/office/officeart/2005/8/layout/hierarchy3"/>
    <dgm:cxn modelId="{17AA11DD-9EE1-4310-A0F5-56784BBDC01E}" type="presParOf" srcId="{FAB47376-A15B-47CE-BA58-37A3CBDFF6F8}" destId="{B4688EE7-6314-4F48-A840-173876D8C07B}" srcOrd="0" destOrd="0" presId="urn:microsoft.com/office/officeart/2005/8/layout/hierarchy3"/>
    <dgm:cxn modelId="{71818A44-F84E-4989-8B37-9C425995F2A6}" type="presParOf" srcId="{B4688EE7-6314-4F48-A840-173876D8C07B}" destId="{C1E9C66F-9812-41E7-BE2C-F840D8B569A3}" srcOrd="0" destOrd="0" presId="urn:microsoft.com/office/officeart/2005/8/layout/hierarchy3"/>
    <dgm:cxn modelId="{344A9A26-871F-4AA5-A325-7125D01E8E12}" type="presParOf" srcId="{B4688EE7-6314-4F48-A840-173876D8C07B}" destId="{05C67D30-9272-437C-8475-9C9972DDF072}" srcOrd="1" destOrd="0" presId="urn:microsoft.com/office/officeart/2005/8/layout/hierarchy3"/>
    <dgm:cxn modelId="{DF354A21-0F3C-4B37-A167-7D5290BD8C9C}" type="presParOf" srcId="{FAB47376-A15B-47CE-BA58-37A3CBDFF6F8}" destId="{D6555DA6-B11E-4A73-8959-E5E1990A7AAB}" srcOrd="1" destOrd="0" presId="urn:microsoft.com/office/officeart/2005/8/layout/hierarchy3"/>
    <dgm:cxn modelId="{AD938EE3-A1B3-435B-B819-0492B4B7A4AE}" type="presParOf" srcId="{D6555DA6-B11E-4A73-8959-E5E1990A7AAB}" destId="{990F073C-FAE9-40CA-807B-DDE673ED0E97}" srcOrd="0" destOrd="0" presId="urn:microsoft.com/office/officeart/2005/8/layout/hierarchy3"/>
    <dgm:cxn modelId="{1E4545BE-E48D-48B6-913E-7E84E01436EC}" type="presParOf" srcId="{D6555DA6-B11E-4A73-8959-E5E1990A7AAB}" destId="{F018793D-E78D-4AB7-8B7F-2FA2C194E823}" srcOrd="1" destOrd="0" presId="urn:microsoft.com/office/officeart/2005/8/layout/hierarchy3"/>
    <dgm:cxn modelId="{85CB87E0-4F5C-4E8D-8FBF-3FFC21BBF0AE}" type="presParOf" srcId="{D6555DA6-B11E-4A73-8959-E5E1990A7AAB}" destId="{750B49AE-0E86-406E-B876-1154E759E262}" srcOrd="2" destOrd="0" presId="urn:microsoft.com/office/officeart/2005/8/layout/hierarchy3"/>
    <dgm:cxn modelId="{36BAFC90-1C63-43E6-9227-1362D82B8B3D}" type="presParOf" srcId="{D6555DA6-B11E-4A73-8959-E5E1990A7AAB}" destId="{7B26382E-3BDB-4FCA-9713-1915614A18B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64022-1900-4258-8C37-2CADE61985D3}">
      <dsp:nvSpPr>
        <dsp:cNvPr id="0" name=""/>
        <dsp:cNvSpPr/>
      </dsp:nvSpPr>
      <dsp:spPr>
        <a:xfrm>
          <a:off x="1365715" y="24243"/>
          <a:ext cx="2548731" cy="12743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Autorizzazione del Consiglio Comunale</a:t>
          </a:r>
          <a:endParaRPr lang="it-IT" sz="2000" kern="1200" dirty="0"/>
        </a:p>
      </dsp:txBody>
      <dsp:txXfrm>
        <a:off x="1403040" y="61568"/>
        <a:ext cx="2474081" cy="1199715"/>
      </dsp:txXfrm>
    </dsp:sp>
    <dsp:sp modelId="{A01CDD82-70B9-4A22-9B67-89C2ABD0E9EF}">
      <dsp:nvSpPr>
        <dsp:cNvPr id="0" name=""/>
        <dsp:cNvSpPr/>
      </dsp:nvSpPr>
      <dsp:spPr>
        <a:xfrm>
          <a:off x="1620588" y="1298609"/>
          <a:ext cx="293359" cy="933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638"/>
              </a:lnTo>
              <a:lnTo>
                <a:pt x="293359" y="933638"/>
              </a:lnTo>
            </a:path>
          </a:pathLst>
        </a:cu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ACFD-E317-4AB3-BE43-0AA58A60CA85}">
      <dsp:nvSpPr>
        <dsp:cNvPr id="0" name=""/>
        <dsp:cNvSpPr/>
      </dsp:nvSpPr>
      <dsp:spPr>
        <a:xfrm>
          <a:off x="1913947" y="1595065"/>
          <a:ext cx="2038985" cy="12743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Titoli</a:t>
          </a:r>
          <a:endParaRPr lang="it-IT" sz="2200" kern="1200" dirty="0"/>
        </a:p>
      </dsp:txBody>
      <dsp:txXfrm>
        <a:off x="1951272" y="1632390"/>
        <a:ext cx="1964335" cy="1199715"/>
      </dsp:txXfrm>
    </dsp:sp>
    <dsp:sp modelId="{E128E598-70F2-4377-8921-4C2A798E81C0}">
      <dsp:nvSpPr>
        <dsp:cNvPr id="0" name=""/>
        <dsp:cNvSpPr/>
      </dsp:nvSpPr>
      <dsp:spPr>
        <a:xfrm>
          <a:off x="1620588" y="1298609"/>
          <a:ext cx="293359" cy="2526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595"/>
              </a:lnTo>
              <a:lnTo>
                <a:pt x="293359" y="2526595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6858-9ED8-4D84-8D1B-799F13D26C7D}">
      <dsp:nvSpPr>
        <dsp:cNvPr id="0" name=""/>
        <dsp:cNvSpPr/>
      </dsp:nvSpPr>
      <dsp:spPr>
        <a:xfrm>
          <a:off x="1913947" y="3188022"/>
          <a:ext cx="2038985" cy="12743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Tipologie</a:t>
          </a:r>
          <a:endParaRPr lang="it-IT" sz="2200" kern="1200" dirty="0"/>
        </a:p>
      </dsp:txBody>
      <dsp:txXfrm>
        <a:off x="1951272" y="3225347"/>
        <a:ext cx="1964335" cy="1199715"/>
      </dsp:txXfrm>
    </dsp:sp>
    <dsp:sp modelId="{C1E9C66F-9812-41E7-BE2C-F840D8B569A3}">
      <dsp:nvSpPr>
        <dsp:cNvPr id="0" name=""/>
        <dsp:cNvSpPr/>
      </dsp:nvSpPr>
      <dsp:spPr>
        <a:xfrm>
          <a:off x="4590115" y="2107"/>
          <a:ext cx="2548731" cy="12743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Fini gestionali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( Peg- Piano Esecutivo di Gestione)</a:t>
          </a:r>
          <a:endParaRPr lang="it-IT" sz="2000" kern="1200" dirty="0"/>
        </a:p>
      </dsp:txBody>
      <dsp:txXfrm>
        <a:off x="4627440" y="39432"/>
        <a:ext cx="2474081" cy="1199715"/>
      </dsp:txXfrm>
    </dsp:sp>
    <dsp:sp modelId="{990F073C-FAE9-40CA-807B-DDE673ED0E97}">
      <dsp:nvSpPr>
        <dsp:cNvPr id="0" name=""/>
        <dsp:cNvSpPr/>
      </dsp:nvSpPr>
      <dsp:spPr>
        <a:xfrm>
          <a:off x="4844988" y="1276473"/>
          <a:ext cx="254873" cy="955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774"/>
              </a:lnTo>
              <a:lnTo>
                <a:pt x="254873" y="955774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8793D-E78D-4AB7-8B7F-2FA2C194E823}">
      <dsp:nvSpPr>
        <dsp:cNvPr id="0" name=""/>
        <dsp:cNvSpPr/>
      </dsp:nvSpPr>
      <dsp:spPr>
        <a:xfrm>
          <a:off x="5099861" y="1595065"/>
          <a:ext cx="2038985" cy="12743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Categorie</a:t>
          </a:r>
          <a:endParaRPr lang="it-IT" sz="2200" kern="1200" dirty="0"/>
        </a:p>
      </dsp:txBody>
      <dsp:txXfrm>
        <a:off x="5137186" y="1632390"/>
        <a:ext cx="1964335" cy="1199715"/>
      </dsp:txXfrm>
    </dsp:sp>
    <dsp:sp modelId="{750B49AE-0E86-406E-B876-1154E759E262}">
      <dsp:nvSpPr>
        <dsp:cNvPr id="0" name=""/>
        <dsp:cNvSpPr/>
      </dsp:nvSpPr>
      <dsp:spPr>
        <a:xfrm>
          <a:off x="4844988" y="1276473"/>
          <a:ext cx="254873" cy="2548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8731"/>
              </a:lnTo>
              <a:lnTo>
                <a:pt x="254873" y="2548731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6382E-3BDB-4FCA-9713-1915614A18BC}">
      <dsp:nvSpPr>
        <dsp:cNvPr id="0" name=""/>
        <dsp:cNvSpPr/>
      </dsp:nvSpPr>
      <dsp:spPr>
        <a:xfrm>
          <a:off x="5099861" y="3188022"/>
          <a:ext cx="2038985" cy="12743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Capitoli/Articoli</a:t>
          </a:r>
          <a:endParaRPr lang="it-IT" sz="2200" kern="1200" dirty="0"/>
        </a:p>
      </dsp:txBody>
      <dsp:txXfrm>
        <a:off x="5137186" y="3225347"/>
        <a:ext cx="1964335" cy="1199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64022-1900-4258-8C37-2CADE61985D3}">
      <dsp:nvSpPr>
        <dsp:cNvPr id="0" name=""/>
        <dsp:cNvSpPr/>
      </dsp:nvSpPr>
      <dsp:spPr>
        <a:xfrm>
          <a:off x="2129024" y="16994"/>
          <a:ext cx="1879220" cy="9396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Autorizzazione del Consiglio Comunale</a:t>
          </a:r>
          <a:endParaRPr lang="it-IT" sz="1500" kern="1200" dirty="0"/>
        </a:p>
      </dsp:txBody>
      <dsp:txXfrm>
        <a:off x="2156544" y="44514"/>
        <a:ext cx="1824180" cy="884570"/>
      </dsp:txXfrm>
    </dsp:sp>
    <dsp:sp modelId="{A01CDD82-70B9-4A22-9B67-89C2ABD0E9EF}">
      <dsp:nvSpPr>
        <dsp:cNvPr id="0" name=""/>
        <dsp:cNvSpPr/>
      </dsp:nvSpPr>
      <dsp:spPr>
        <a:xfrm>
          <a:off x="2316946" y="956605"/>
          <a:ext cx="216298" cy="688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386"/>
              </a:lnTo>
              <a:lnTo>
                <a:pt x="216298" y="688386"/>
              </a:lnTo>
            </a:path>
          </a:pathLst>
        </a:cu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ACFD-E317-4AB3-BE43-0AA58A60CA85}">
      <dsp:nvSpPr>
        <dsp:cNvPr id="0" name=""/>
        <dsp:cNvSpPr/>
      </dsp:nvSpPr>
      <dsp:spPr>
        <a:xfrm>
          <a:off x="2533245" y="1175186"/>
          <a:ext cx="1503376" cy="9396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Missioni</a:t>
          </a:r>
          <a:endParaRPr lang="it-IT" sz="1600" kern="1200" dirty="0"/>
        </a:p>
      </dsp:txBody>
      <dsp:txXfrm>
        <a:off x="2560765" y="1202706"/>
        <a:ext cx="1448336" cy="884570"/>
      </dsp:txXfrm>
    </dsp:sp>
    <dsp:sp modelId="{E128E598-70F2-4377-8921-4C2A798E81C0}">
      <dsp:nvSpPr>
        <dsp:cNvPr id="0" name=""/>
        <dsp:cNvSpPr/>
      </dsp:nvSpPr>
      <dsp:spPr>
        <a:xfrm>
          <a:off x="2316946" y="956605"/>
          <a:ext cx="216298" cy="1862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899"/>
              </a:lnTo>
              <a:lnTo>
                <a:pt x="216298" y="1862899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6858-9ED8-4D84-8D1B-799F13D26C7D}">
      <dsp:nvSpPr>
        <dsp:cNvPr id="0" name=""/>
        <dsp:cNvSpPr/>
      </dsp:nvSpPr>
      <dsp:spPr>
        <a:xfrm>
          <a:off x="2533245" y="2349699"/>
          <a:ext cx="1503376" cy="9396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Programmi</a:t>
          </a:r>
          <a:endParaRPr lang="it-IT" sz="1600" kern="1200" dirty="0"/>
        </a:p>
      </dsp:txBody>
      <dsp:txXfrm>
        <a:off x="2560765" y="2377219"/>
        <a:ext cx="1448336" cy="884570"/>
      </dsp:txXfrm>
    </dsp:sp>
    <dsp:sp modelId="{0FE04161-0CE0-491C-B959-0CFF2EA68030}">
      <dsp:nvSpPr>
        <dsp:cNvPr id="0" name=""/>
        <dsp:cNvSpPr/>
      </dsp:nvSpPr>
      <dsp:spPr>
        <a:xfrm>
          <a:off x="2316946" y="956605"/>
          <a:ext cx="216298" cy="3037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7411"/>
              </a:lnTo>
              <a:lnTo>
                <a:pt x="216298" y="3037411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C117A538-866D-4766-9D33-5491937907B9}">
      <dsp:nvSpPr>
        <dsp:cNvPr id="0" name=""/>
        <dsp:cNvSpPr/>
      </dsp:nvSpPr>
      <dsp:spPr>
        <a:xfrm>
          <a:off x="2533245" y="3524211"/>
          <a:ext cx="1503376" cy="9396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Titoli</a:t>
          </a:r>
          <a:endParaRPr lang="it-IT" sz="1600" kern="1200" dirty="0"/>
        </a:p>
      </dsp:txBody>
      <dsp:txXfrm>
        <a:off x="2560765" y="3551731"/>
        <a:ext cx="1448336" cy="884570"/>
      </dsp:txXfrm>
    </dsp:sp>
    <dsp:sp modelId="{C1E9C66F-9812-41E7-BE2C-F840D8B569A3}">
      <dsp:nvSpPr>
        <dsp:cNvPr id="0" name=""/>
        <dsp:cNvSpPr/>
      </dsp:nvSpPr>
      <dsp:spPr>
        <a:xfrm>
          <a:off x="4506426" y="673"/>
          <a:ext cx="1879220" cy="9396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Fini gestionali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( Peg- Piano Esecutivo di Gestione)</a:t>
          </a:r>
          <a:endParaRPr lang="it-IT" sz="1500" kern="1200" dirty="0"/>
        </a:p>
      </dsp:txBody>
      <dsp:txXfrm>
        <a:off x="4533946" y="28193"/>
        <a:ext cx="1824180" cy="884570"/>
      </dsp:txXfrm>
    </dsp:sp>
    <dsp:sp modelId="{990F073C-FAE9-40CA-807B-DDE673ED0E97}">
      <dsp:nvSpPr>
        <dsp:cNvPr id="0" name=""/>
        <dsp:cNvSpPr/>
      </dsp:nvSpPr>
      <dsp:spPr>
        <a:xfrm>
          <a:off x="4694348" y="940284"/>
          <a:ext cx="187922" cy="704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707"/>
              </a:lnTo>
              <a:lnTo>
                <a:pt x="187922" y="704707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8793D-E78D-4AB7-8B7F-2FA2C194E823}">
      <dsp:nvSpPr>
        <dsp:cNvPr id="0" name=""/>
        <dsp:cNvSpPr/>
      </dsp:nvSpPr>
      <dsp:spPr>
        <a:xfrm>
          <a:off x="4882270" y="1175186"/>
          <a:ext cx="1503376" cy="9396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/>
            <a:t>Macroaggregati</a:t>
          </a:r>
          <a:endParaRPr lang="it-IT" sz="1600" kern="1200" dirty="0"/>
        </a:p>
      </dsp:txBody>
      <dsp:txXfrm>
        <a:off x="4909790" y="1202706"/>
        <a:ext cx="1448336" cy="884570"/>
      </dsp:txXfrm>
    </dsp:sp>
    <dsp:sp modelId="{750B49AE-0E86-406E-B876-1154E759E262}">
      <dsp:nvSpPr>
        <dsp:cNvPr id="0" name=""/>
        <dsp:cNvSpPr/>
      </dsp:nvSpPr>
      <dsp:spPr>
        <a:xfrm>
          <a:off x="4694348" y="940284"/>
          <a:ext cx="187922" cy="1879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220"/>
              </a:lnTo>
              <a:lnTo>
                <a:pt x="187922" y="1879220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6382E-3BDB-4FCA-9713-1915614A18BC}">
      <dsp:nvSpPr>
        <dsp:cNvPr id="0" name=""/>
        <dsp:cNvSpPr/>
      </dsp:nvSpPr>
      <dsp:spPr>
        <a:xfrm>
          <a:off x="4882270" y="2349699"/>
          <a:ext cx="1503376" cy="9396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matte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Capitoli/Articoli</a:t>
          </a:r>
          <a:endParaRPr lang="it-IT" sz="1600" kern="1200" dirty="0"/>
        </a:p>
      </dsp:txBody>
      <dsp:txXfrm>
        <a:off x="4909790" y="2377219"/>
        <a:ext cx="1448336" cy="884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627573-1BB9-4744-9985-9A25DBEC1BC6}" type="datetime1">
              <a:rPr lang="it-IT" smtClean="0"/>
              <a:t>16/08/2018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B34C6-9E43-4EE0-BA99-B6E182ED032B}" type="datetime1">
              <a:rPr lang="it-IT" smtClean="0"/>
              <a:pPr/>
              <a:t>16/08/2018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9722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0389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3774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9014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6844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1048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8764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099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259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846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782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108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9465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1060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222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5" name="Rettangolo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8F90E2-D604-48D1-A4C7-0366E9B78D19}" type="datetime1">
              <a:rPr lang="it-IT" noProof="0" smtClean="0"/>
              <a:t>16/08/2018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  <p:sp useBgFill="1">
        <p:nvSpPr>
          <p:cNvPr id="20" name="Figura a mano libera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CEABA-1AA7-41B8-AE32-D66D8729054F}" type="datetime1">
              <a:rPr lang="it-IT" noProof="0" smtClean="0"/>
              <a:t>16/08/2018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Figura a mano libera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07B8CC-ACD7-4EB2-9D24-98B5028989FB}" type="datetime1">
              <a:rPr lang="it-IT" noProof="0" smtClean="0"/>
              <a:t>16/08/2018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77C3C2-0EDC-4F82-8162-F2360BC4A20A}" type="datetime1">
              <a:rPr lang="it-IT" noProof="0" smtClean="0"/>
              <a:t>16/08/2018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6C0C8F-1A0C-4117-B818-610534F41390}" type="datetime1">
              <a:rPr lang="it-IT" noProof="0" smtClean="0"/>
              <a:t>16/08/2018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6" name="Figura a mano libera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8CE728-C5EA-46FD-9925-D58DA23605EF}" type="datetime1">
              <a:rPr lang="it-IT" noProof="0" smtClean="0"/>
              <a:t>16/08/2018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758B80-56A8-42CB-9B24-0B484F13F408}" type="datetime1">
              <a:rPr lang="it-IT" noProof="0" smtClean="0"/>
              <a:t>16/08/2018</a:t>
            </a:fld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002D11-D6A6-4E57-A9CA-9D4DE8AFEE23}" type="datetime1">
              <a:rPr lang="it-IT" noProof="0" smtClean="0"/>
              <a:t>16/08/2018</a:t>
            </a:fld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1AF8BB-6663-44D3-8759-46E83416F020}" type="datetime1">
              <a:rPr lang="it-IT" noProof="0" smtClean="0"/>
              <a:t>16/08/2018</a:t>
            </a:fld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9025AF-C599-4D13-B313-F86189CD04BF}" type="datetime1">
              <a:rPr lang="it-IT" noProof="0" smtClean="0"/>
              <a:t>16/08/2018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6120CE-A751-421F-B587-C1E6A92BA9EF}" type="datetime1">
              <a:rPr lang="it-IT" noProof="0" smtClean="0"/>
              <a:t>16/08/2018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 dello schema</a:t>
            </a:r>
            <a:endParaRPr lang="it-IT" noProof="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C85F64A-04EB-4FE8-9663-DE7F5EB7CFA3}" type="datetime1">
              <a:rPr lang="it-IT" noProof="0" smtClean="0"/>
              <a:t>16/08/2018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38" name="Figura a mano libera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une.pandino.cr.it/amministrazione-trasparent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79400"/>
            <a:ext cx="5842000" cy="1397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Il Bilancio del Comune per i cittadini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Breve guida alla lettura del bilancio</a:t>
            </a:r>
          </a:p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Le Entrate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17748" y="1905000"/>
            <a:ext cx="11953328" cy="42672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it-IT" b="1" dirty="0"/>
              <a:t>La voce </a:t>
            </a:r>
            <a:r>
              <a:rPr lang="it-IT" b="1" i="1" dirty="0"/>
              <a:t>entrate </a:t>
            </a:r>
            <a:r>
              <a:rPr lang="it-IT" dirty="0"/>
              <a:t>nel bilancio, quindi, è frutto della </a:t>
            </a:r>
            <a:r>
              <a:rPr lang="it-IT" b="1" dirty="0"/>
              <a:t>somma di alcune altre </a:t>
            </a:r>
            <a:r>
              <a:rPr lang="it-IT" b="1" dirty="0" err="1" smtClean="0"/>
              <a:t>sottovoci</a:t>
            </a:r>
            <a:r>
              <a:rPr lang="it-IT" b="1" dirty="0" smtClean="0"/>
              <a:t> </a:t>
            </a:r>
            <a:r>
              <a:rPr lang="it-IT" dirty="0" smtClean="0"/>
              <a:t>(</a:t>
            </a:r>
            <a:r>
              <a:rPr lang="it-IT" dirty="0"/>
              <a:t>che in linguaggio tecnico si chiamano </a:t>
            </a:r>
            <a:r>
              <a:rPr lang="it-IT" b="1" i="1" dirty="0"/>
              <a:t>titoli</a:t>
            </a:r>
            <a:r>
              <a:rPr lang="it-IT" dirty="0"/>
              <a:t>) </a:t>
            </a:r>
            <a:r>
              <a:rPr lang="it-IT" dirty="0" smtClean="0"/>
              <a:t>e </a:t>
            </a:r>
            <a:r>
              <a:rPr lang="it-IT" dirty="0"/>
              <a:t>che sono a loro volta articolati in successive classificazioni (</a:t>
            </a:r>
            <a:r>
              <a:rPr lang="it-IT" i="1" dirty="0" err="1" smtClean="0"/>
              <a:t>tipologie</a:t>
            </a:r>
            <a:r>
              <a:rPr lang="it-IT" dirty="0" err="1" smtClean="0"/>
              <a:t>,</a:t>
            </a:r>
            <a:r>
              <a:rPr lang="it-IT" i="1" dirty="0" err="1" smtClean="0"/>
              <a:t>categorie</a:t>
            </a:r>
            <a:r>
              <a:rPr lang="it-IT" dirty="0"/>
              <a:t>).</a:t>
            </a:r>
          </a:p>
          <a:p>
            <a:pPr marL="0" indent="0">
              <a:buNone/>
            </a:pPr>
            <a:r>
              <a:rPr lang="it-IT" dirty="0"/>
              <a:t>C</a:t>
            </a:r>
            <a:r>
              <a:rPr lang="it-IT" i="1" dirty="0"/>
              <a:t>apitoli </a:t>
            </a:r>
            <a:r>
              <a:rPr lang="it-IT" dirty="0"/>
              <a:t>e </a:t>
            </a:r>
            <a:r>
              <a:rPr lang="it-IT" i="1" dirty="0"/>
              <a:t>articoli </a:t>
            </a:r>
            <a:r>
              <a:rPr lang="it-IT" dirty="0"/>
              <a:t>sono un aspetto puramente gestionale del bilancio e sono </a:t>
            </a:r>
            <a:r>
              <a:rPr lang="it-IT" dirty="0" smtClean="0"/>
              <a:t>specificati nel </a:t>
            </a:r>
            <a:r>
              <a:rPr lang="it-IT" b="1" i="1" dirty="0"/>
              <a:t>PEG – Piano esecutivo di gestione</a:t>
            </a:r>
            <a:r>
              <a:rPr lang="it-IT" dirty="0"/>
              <a:t>, con il quale viene affidata ai </a:t>
            </a:r>
            <a:r>
              <a:rPr lang="it-IT" dirty="0" smtClean="0"/>
              <a:t>responsabili dei </a:t>
            </a:r>
            <a:r>
              <a:rPr lang="it-IT" dirty="0"/>
              <a:t>servizi dell’Ente la dotazione finanziaria, di personale e </a:t>
            </a:r>
            <a:r>
              <a:rPr lang="it-IT" dirty="0" smtClean="0"/>
              <a:t>strumentale necessaria </a:t>
            </a:r>
            <a:r>
              <a:rPr lang="it-IT" dirty="0"/>
              <a:t>per raggiungere gli obiettivi assegnati.</a:t>
            </a:r>
          </a:p>
          <a:p>
            <a:pPr marL="0" indent="0">
              <a:buNone/>
            </a:pPr>
            <a:r>
              <a:rPr lang="it-IT" dirty="0"/>
              <a:t>Una parte delle entrate del Comune, per es. le sanzioni per violazione del </a:t>
            </a:r>
            <a:r>
              <a:rPr lang="it-IT" dirty="0" smtClean="0"/>
              <a:t>Codice della </a:t>
            </a:r>
            <a:r>
              <a:rPr lang="it-IT" dirty="0"/>
              <a:t>strada, sono </a:t>
            </a:r>
            <a:r>
              <a:rPr lang="it-IT" i="1" dirty="0">
                <a:hlinkClick r:id="rId3" action="ppaction://hlinksldjump"/>
              </a:rPr>
              <a:t>entrate vincolate</a:t>
            </a:r>
            <a:r>
              <a:rPr lang="it-IT" i="1" dirty="0"/>
              <a:t>, </a:t>
            </a:r>
            <a:r>
              <a:rPr lang="it-IT" dirty="0"/>
              <a:t>perché possono essere utilizzate solo </a:t>
            </a:r>
            <a:r>
              <a:rPr lang="it-IT" dirty="0" smtClean="0"/>
              <a:t>per specifiche </a:t>
            </a:r>
            <a:r>
              <a:rPr lang="it-IT" dirty="0"/>
              <a:t>spese individuate da leggi o atti amministrativi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85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Le Entrate- TAG</a:t>
            </a:r>
            <a:endParaRPr lang="it-IT" dirty="0"/>
          </a:p>
        </p:txBody>
      </p:sp>
      <p:sp useBgFill="1"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261764" y="1977081"/>
            <a:ext cx="3096344" cy="2892079"/>
          </a:xfrm>
          <a:ln w="15875">
            <a:solidFill>
              <a:schemeClr val="accent3">
                <a:lumMod val="75000"/>
              </a:schemeClr>
            </a:solidFill>
            <a:prstDash val="solid"/>
          </a:ln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it-IT" dirty="0" smtClean="0"/>
              <a:t>Residui attivi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entrate accertate</a:t>
            </a:r>
          </a:p>
          <a:p>
            <a:pPr marL="0" indent="0">
              <a:buNone/>
            </a:pPr>
            <a:r>
              <a:rPr lang="it-IT" dirty="0"/>
              <a:t>ma non incassate:</a:t>
            </a:r>
          </a:p>
          <a:p>
            <a:pPr marL="0" indent="0">
              <a:buNone/>
            </a:pPr>
            <a:r>
              <a:rPr lang="it-IT" dirty="0"/>
              <a:t>costituiscono un</a:t>
            </a:r>
          </a:p>
          <a:p>
            <a:pPr marL="0" indent="0">
              <a:buNone/>
            </a:pPr>
            <a:r>
              <a:rPr lang="it-IT" dirty="0"/>
              <a:t>credito dell’Ente</a:t>
            </a:r>
            <a:r>
              <a:rPr lang="it-IT" dirty="0" smtClean="0"/>
              <a:t>.</a:t>
            </a:r>
            <a:endParaRPr lang="it-IT" dirty="0"/>
          </a:p>
        </p:txBody>
      </p:sp>
      <p:sp useBgFill="1">
        <p:nvSpPr>
          <p:cNvPr id="2" name="CasellaDiTesto 1"/>
          <p:cNvSpPr txBox="1"/>
          <p:nvPr/>
        </p:nvSpPr>
        <p:spPr>
          <a:xfrm>
            <a:off x="3502124" y="2852936"/>
            <a:ext cx="2664296" cy="3416320"/>
          </a:xfrm>
          <a:prstGeom prst="rect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Entrate </a:t>
            </a:r>
            <a:r>
              <a:rPr lang="it-IT" sz="2400" dirty="0"/>
              <a:t>correnti: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derivano dai </a:t>
            </a:r>
            <a:r>
              <a:rPr lang="it-IT" sz="2400" dirty="0" smtClean="0"/>
              <a:t>titoli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1-2-3 </a:t>
            </a:r>
            <a:r>
              <a:rPr lang="it-IT" sz="2400" dirty="0"/>
              <a:t>e sono usate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per finanziare le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spese correnti</a:t>
            </a:r>
            <a:r>
              <a:rPr lang="it-IT" sz="2400" dirty="0" smtClean="0"/>
              <a:t>.</a:t>
            </a:r>
          </a:p>
          <a:p>
            <a:endParaRPr lang="it-IT" sz="2400" dirty="0"/>
          </a:p>
          <a:p>
            <a:endParaRPr lang="it-IT" sz="2400" dirty="0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6526460" y="1974454"/>
            <a:ext cx="2808312" cy="4431983"/>
          </a:xfrm>
          <a:prstGeom prst="rect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Entrate </a:t>
            </a:r>
            <a:r>
              <a:rPr lang="it-IT" sz="2400" dirty="0"/>
              <a:t>in conto</a:t>
            </a:r>
          </a:p>
          <a:p>
            <a:r>
              <a:rPr lang="it-IT" sz="2400" dirty="0"/>
              <a:t>capitale:</a:t>
            </a:r>
          </a:p>
          <a:p>
            <a:r>
              <a:rPr lang="it-IT" sz="2400" dirty="0"/>
              <a:t>entrate da vendita</a:t>
            </a:r>
          </a:p>
          <a:p>
            <a:r>
              <a:rPr lang="it-IT" sz="2400" dirty="0"/>
              <a:t>di beni patrimoniali</a:t>
            </a:r>
          </a:p>
          <a:p>
            <a:r>
              <a:rPr lang="it-IT" sz="2400" dirty="0"/>
              <a:t>e da trasferimenti</a:t>
            </a:r>
          </a:p>
          <a:p>
            <a:r>
              <a:rPr lang="it-IT" sz="2400" dirty="0"/>
              <a:t>in conto capitale;</a:t>
            </a:r>
          </a:p>
          <a:p>
            <a:r>
              <a:rPr lang="it-IT" sz="2400" dirty="0"/>
              <a:t>finanziano le spese</a:t>
            </a:r>
          </a:p>
          <a:p>
            <a:r>
              <a:rPr lang="it-IT" sz="2400" dirty="0"/>
              <a:t>in conto capitale</a:t>
            </a:r>
          </a:p>
          <a:p>
            <a:r>
              <a:rPr lang="it-IT" sz="2400" dirty="0"/>
              <a:t>(principalmente</a:t>
            </a:r>
          </a:p>
          <a:p>
            <a:r>
              <a:rPr lang="it-IT" sz="2400" dirty="0"/>
              <a:t>destinate agli investimenti).</a:t>
            </a:r>
          </a:p>
          <a:p>
            <a:endParaRPr lang="it-IT" dirty="0"/>
          </a:p>
        </p:txBody>
      </p:sp>
      <p:sp useBgFill="1">
        <p:nvSpPr>
          <p:cNvPr id="5" name="CasellaDiTesto 4"/>
          <p:cNvSpPr txBox="1"/>
          <p:nvPr/>
        </p:nvSpPr>
        <p:spPr>
          <a:xfrm>
            <a:off x="9694812" y="1844824"/>
            <a:ext cx="2232248" cy="4154984"/>
          </a:xfrm>
          <a:prstGeom prst="rect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Entrate </a:t>
            </a:r>
            <a:r>
              <a:rPr lang="it-IT" sz="2400" dirty="0"/>
              <a:t>vincolate:</a:t>
            </a:r>
          </a:p>
          <a:p>
            <a:r>
              <a:rPr lang="it-IT" sz="2400" dirty="0"/>
              <a:t>entrate che possono</a:t>
            </a:r>
          </a:p>
          <a:p>
            <a:r>
              <a:rPr lang="it-IT" sz="2400" dirty="0"/>
              <a:t>essere utilizzate</a:t>
            </a:r>
          </a:p>
          <a:p>
            <a:r>
              <a:rPr lang="it-IT" sz="2400" dirty="0"/>
              <a:t>solo per specifiche</a:t>
            </a:r>
          </a:p>
          <a:p>
            <a:r>
              <a:rPr lang="it-IT" sz="2400" dirty="0"/>
              <a:t>finalità, definite per</a:t>
            </a:r>
          </a:p>
          <a:p>
            <a:r>
              <a:rPr lang="it-IT" sz="2400" dirty="0"/>
              <a:t>legge o atto amministrativo</a:t>
            </a:r>
          </a:p>
        </p:txBody>
      </p:sp>
    </p:spTree>
    <p:extLst>
      <p:ext uri="{BB962C8B-B14F-4D97-AF65-F5344CB8AC3E}">
        <p14:creationId xmlns:p14="http://schemas.microsoft.com/office/powerpoint/2010/main" val="9230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Classificazione delle Entrate</a:t>
            </a:r>
            <a:endParaRPr lang="it-IT" dirty="0"/>
          </a:p>
        </p:txBody>
      </p:sp>
      <p:grpSp>
        <p:nvGrpSpPr>
          <p:cNvPr id="3" name="Gruppo 2"/>
          <p:cNvGrpSpPr/>
          <p:nvPr/>
        </p:nvGrpSpPr>
        <p:grpSpPr>
          <a:xfrm>
            <a:off x="765820" y="2283518"/>
            <a:ext cx="6190699" cy="3795548"/>
            <a:chOff x="3648128" y="2585780"/>
            <a:chExt cx="4064984" cy="3565542"/>
          </a:xfrm>
        </p:grpSpPr>
        <p:sp>
          <p:nvSpPr>
            <p:cNvPr id="6" name="Freccia angolare in su 5"/>
            <p:cNvSpPr/>
            <p:nvPr/>
          </p:nvSpPr>
          <p:spPr>
            <a:xfrm rot="5400000">
              <a:off x="3831580" y="3353355"/>
              <a:ext cx="692431" cy="78830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igura a mano libera 7"/>
            <p:cNvSpPr/>
            <p:nvPr/>
          </p:nvSpPr>
          <p:spPr>
            <a:xfrm>
              <a:off x="3648128" y="2585780"/>
              <a:ext cx="1165647" cy="815915"/>
            </a:xfrm>
            <a:custGeom>
              <a:avLst/>
              <a:gdLst>
                <a:gd name="connsiteX0" fmla="*/ 0 w 1165647"/>
                <a:gd name="connsiteY0" fmla="*/ 136013 h 815915"/>
                <a:gd name="connsiteX1" fmla="*/ 136013 w 1165647"/>
                <a:gd name="connsiteY1" fmla="*/ 0 h 815915"/>
                <a:gd name="connsiteX2" fmla="*/ 1029634 w 1165647"/>
                <a:gd name="connsiteY2" fmla="*/ 0 h 815915"/>
                <a:gd name="connsiteX3" fmla="*/ 1165647 w 1165647"/>
                <a:gd name="connsiteY3" fmla="*/ 136013 h 815915"/>
                <a:gd name="connsiteX4" fmla="*/ 1165647 w 1165647"/>
                <a:gd name="connsiteY4" fmla="*/ 679902 h 815915"/>
                <a:gd name="connsiteX5" fmla="*/ 1029634 w 1165647"/>
                <a:gd name="connsiteY5" fmla="*/ 815915 h 815915"/>
                <a:gd name="connsiteX6" fmla="*/ 136013 w 1165647"/>
                <a:gd name="connsiteY6" fmla="*/ 815915 h 815915"/>
                <a:gd name="connsiteX7" fmla="*/ 0 w 1165647"/>
                <a:gd name="connsiteY7" fmla="*/ 679902 h 815915"/>
                <a:gd name="connsiteX8" fmla="*/ 0 w 1165647"/>
                <a:gd name="connsiteY8" fmla="*/ 136013 h 81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5647" h="815915">
                  <a:moveTo>
                    <a:pt x="0" y="136013"/>
                  </a:moveTo>
                  <a:cubicBezTo>
                    <a:pt x="0" y="60895"/>
                    <a:pt x="60895" y="0"/>
                    <a:pt x="136013" y="0"/>
                  </a:cubicBezTo>
                  <a:lnTo>
                    <a:pt x="1029634" y="0"/>
                  </a:lnTo>
                  <a:cubicBezTo>
                    <a:pt x="1104752" y="0"/>
                    <a:pt x="1165647" y="60895"/>
                    <a:pt x="1165647" y="136013"/>
                  </a:cubicBezTo>
                  <a:lnTo>
                    <a:pt x="1165647" y="679902"/>
                  </a:lnTo>
                  <a:cubicBezTo>
                    <a:pt x="1165647" y="755020"/>
                    <a:pt x="1104752" y="815915"/>
                    <a:pt x="1029634" y="815915"/>
                  </a:cubicBezTo>
                  <a:lnTo>
                    <a:pt x="136013" y="815915"/>
                  </a:lnTo>
                  <a:cubicBezTo>
                    <a:pt x="60895" y="815915"/>
                    <a:pt x="0" y="755020"/>
                    <a:pt x="0" y="679902"/>
                  </a:cubicBezTo>
                  <a:lnTo>
                    <a:pt x="0" y="136013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5557" tIns="85557" rIns="85557" bIns="8555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kern="1200" dirty="0" smtClean="0"/>
                <a:t>Titoli</a:t>
              </a:r>
              <a:endParaRPr lang="it-IT" sz="1200" kern="1200" dirty="0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813775" y="2663597"/>
              <a:ext cx="847780" cy="65945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ccia angolare in su 11"/>
            <p:cNvSpPr/>
            <p:nvPr/>
          </p:nvSpPr>
          <p:spPr>
            <a:xfrm rot="5400000">
              <a:off x="4798026" y="4269897"/>
              <a:ext cx="692431" cy="78830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igura a mano libera 12"/>
            <p:cNvSpPr/>
            <p:nvPr/>
          </p:nvSpPr>
          <p:spPr>
            <a:xfrm>
              <a:off x="4614573" y="3502323"/>
              <a:ext cx="1165647" cy="815915"/>
            </a:xfrm>
            <a:custGeom>
              <a:avLst/>
              <a:gdLst>
                <a:gd name="connsiteX0" fmla="*/ 0 w 1165647"/>
                <a:gd name="connsiteY0" fmla="*/ 136013 h 815915"/>
                <a:gd name="connsiteX1" fmla="*/ 136013 w 1165647"/>
                <a:gd name="connsiteY1" fmla="*/ 0 h 815915"/>
                <a:gd name="connsiteX2" fmla="*/ 1029634 w 1165647"/>
                <a:gd name="connsiteY2" fmla="*/ 0 h 815915"/>
                <a:gd name="connsiteX3" fmla="*/ 1165647 w 1165647"/>
                <a:gd name="connsiteY3" fmla="*/ 136013 h 815915"/>
                <a:gd name="connsiteX4" fmla="*/ 1165647 w 1165647"/>
                <a:gd name="connsiteY4" fmla="*/ 679902 h 815915"/>
                <a:gd name="connsiteX5" fmla="*/ 1029634 w 1165647"/>
                <a:gd name="connsiteY5" fmla="*/ 815915 h 815915"/>
                <a:gd name="connsiteX6" fmla="*/ 136013 w 1165647"/>
                <a:gd name="connsiteY6" fmla="*/ 815915 h 815915"/>
                <a:gd name="connsiteX7" fmla="*/ 0 w 1165647"/>
                <a:gd name="connsiteY7" fmla="*/ 679902 h 815915"/>
                <a:gd name="connsiteX8" fmla="*/ 0 w 1165647"/>
                <a:gd name="connsiteY8" fmla="*/ 136013 h 81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5647" h="815915">
                  <a:moveTo>
                    <a:pt x="0" y="136013"/>
                  </a:moveTo>
                  <a:cubicBezTo>
                    <a:pt x="0" y="60895"/>
                    <a:pt x="60895" y="0"/>
                    <a:pt x="136013" y="0"/>
                  </a:cubicBezTo>
                  <a:lnTo>
                    <a:pt x="1029634" y="0"/>
                  </a:lnTo>
                  <a:cubicBezTo>
                    <a:pt x="1104752" y="0"/>
                    <a:pt x="1165647" y="60895"/>
                    <a:pt x="1165647" y="136013"/>
                  </a:cubicBezTo>
                  <a:lnTo>
                    <a:pt x="1165647" y="679902"/>
                  </a:lnTo>
                  <a:cubicBezTo>
                    <a:pt x="1165647" y="755020"/>
                    <a:pt x="1104752" y="815915"/>
                    <a:pt x="1029634" y="815915"/>
                  </a:cubicBezTo>
                  <a:lnTo>
                    <a:pt x="136013" y="815915"/>
                  </a:lnTo>
                  <a:cubicBezTo>
                    <a:pt x="60895" y="815915"/>
                    <a:pt x="0" y="755020"/>
                    <a:pt x="0" y="679902"/>
                  </a:cubicBezTo>
                  <a:lnTo>
                    <a:pt x="0" y="136013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5557" tIns="85557" rIns="85557" bIns="8555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kern="1200" dirty="0" smtClean="0"/>
                <a:t>Tipologie</a:t>
              </a:r>
              <a:endParaRPr lang="it-IT" sz="1200" kern="1200" dirty="0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5780221" y="3580139"/>
              <a:ext cx="847780" cy="65945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ccia angolare in su 14"/>
            <p:cNvSpPr/>
            <p:nvPr/>
          </p:nvSpPr>
          <p:spPr>
            <a:xfrm rot="5400000">
              <a:off x="5764471" y="5186439"/>
              <a:ext cx="692431" cy="78830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igura a mano libera 15"/>
            <p:cNvSpPr/>
            <p:nvPr/>
          </p:nvSpPr>
          <p:spPr>
            <a:xfrm>
              <a:off x="5581019" y="4418865"/>
              <a:ext cx="1165647" cy="815915"/>
            </a:xfrm>
            <a:custGeom>
              <a:avLst/>
              <a:gdLst>
                <a:gd name="connsiteX0" fmla="*/ 0 w 1165647"/>
                <a:gd name="connsiteY0" fmla="*/ 136013 h 815915"/>
                <a:gd name="connsiteX1" fmla="*/ 136013 w 1165647"/>
                <a:gd name="connsiteY1" fmla="*/ 0 h 815915"/>
                <a:gd name="connsiteX2" fmla="*/ 1029634 w 1165647"/>
                <a:gd name="connsiteY2" fmla="*/ 0 h 815915"/>
                <a:gd name="connsiteX3" fmla="*/ 1165647 w 1165647"/>
                <a:gd name="connsiteY3" fmla="*/ 136013 h 815915"/>
                <a:gd name="connsiteX4" fmla="*/ 1165647 w 1165647"/>
                <a:gd name="connsiteY4" fmla="*/ 679902 h 815915"/>
                <a:gd name="connsiteX5" fmla="*/ 1029634 w 1165647"/>
                <a:gd name="connsiteY5" fmla="*/ 815915 h 815915"/>
                <a:gd name="connsiteX6" fmla="*/ 136013 w 1165647"/>
                <a:gd name="connsiteY6" fmla="*/ 815915 h 815915"/>
                <a:gd name="connsiteX7" fmla="*/ 0 w 1165647"/>
                <a:gd name="connsiteY7" fmla="*/ 679902 h 815915"/>
                <a:gd name="connsiteX8" fmla="*/ 0 w 1165647"/>
                <a:gd name="connsiteY8" fmla="*/ 136013 h 81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5647" h="815915">
                  <a:moveTo>
                    <a:pt x="0" y="136013"/>
                  </a:moveTo>
                  <a:cubicBezTo>
                    <a:pt x="0" y="60895"/>
                    <a:pt x="60895" y="0"/>
                    <a:pt x="136013" y="0"/>
                  </a:cubicBezTo>
                  <a:lnTo>
                    <a:pt x="1029634" y="0"/>
                  </a:lnTo>
                  <a:cubicBezTo>
                    <a:pt x="1104752" y="0"/>
                    <a:pt x="1165647" y="60895"/>
                    <a:pt x="1165647" y="136013"/>
                  </a:cubicBezTo>
                  <a:lnTo>
                    <a:pt x="1165647" y="679902"/>
                  </a:lnTo>
                  <a:cubicBezTo>
                    <a:pt x="1165647" y="755020"/>
                    <a:pt x="1104752" y="815915"/>
                    <a:pt x="1029634" y="815915"/>
                  </a:cubicBezTo>
                  <a:lnTo>
                    <a:pt x="136013" y="815915"/>
                  </a:lnTo>
                  <a:cubicBezTo>
                    <a:pt x="60895" y="815915"/>
                    <a:pt x="0" y="755020"/>
                    <a:pt x="0" y="679902"/>
                  </a:cubicBezTo>
                  <a:lnTo>
                    <a:pt x="0" y="136013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5557" tIns="85557" rIns="85557" bIns="8555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kern="1200" dirty="0" smtClean="0"/>
                <a:t>Categorie</a:t>
              </a:r>
              <a:endParaRPr lang="it-IT" sz="1200" kern="1200" dirty="0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6746667" y="4496681"/>
              <a:ext cx="847780" cy="65945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igura a mano libera 17"/>
            <p:cNvSpPr/>
            <p:nvPr/>
          </p:nvSpPr>
          <p:spPr>
            <a:xfrm>
              <a:off x="6547465" y="5335407"/>
              <a:ext cx="1165647" cy="815915"/>
            </a:xfrm>
            <a:custGeom>
              <a:avLst/>
              <a:gdLst>
                <a:gd name="connsiteX0" fmla="*/ 0 w 1165647"/>
                <a:gd name="connsiteY0" fmla="*/ 136013 h 815915"/>
                <a:gd name="connsiteX1" fmla="*/ 136013 w 1165647"/>
                <a:gd name="connsiteY1" fmla="*/ 0 h 815915"/>
                <a:gd name="connsiteX2" fmla="*/ 1029634 w 1165647"/>
                <a:gd name="connsiteY2" fmla="*/ 0 h 815915"/>
                <a:gd name="connsiteX3" fmla="*/ 1165647 w 1165647"/>
                <a:gd name="connsiteY3" fmla="*/ 136013 h 815915"/>
                <a:gd name="connsiteX4" fmla="*/ 1165647 w 1165647"/>
                <a:gd name="connsiteY4" fmla="*/ 679902 h 815915"/>
                <a:gd name="connsiteX5" fmla="*/ 1029634 w 1165647"/>
                <a:gd name="connsiteY5" fmla="*/ 815915 h 815915"/>
                <a:gd name="connsiteX6" fmla="*/ 136013 w 1165647"/>
                <a:gd name="connsiteY6" fmla="*/ 815915 h 815915"/>
                <a:gd name="connsiteX7" fmla="*/ 0 w 1165647"/>
                <a:gd name="connsiteY7" fmla="*/ 679902 h 815915"/>
                <a:gd name="connsiteX8" fmla="*/ 0 w 1165647"/>
                <a:gd name="connsiteY8" fmla="*/ 136013 h 81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5647" h="815915">
                  <a:moveTo>
                    <a:pt x="0" y="136013"/>
                  </a:moveTo>
                  <a:cubicBezTo>
                    <a:pt x="0" y="60895"/>
                    <a:pt x="60895" y="0"/>
                    <a:pt x="136013" y="0"/>
                  </a:cubicBezTo>
                  <a:lnTo>
                    <a:pt x="1029634" y="0"/>
                  </a:lnTo>
                  <a:cubicBezTo>
                    <a:pt x="1104752" y="0"/>
                    <a:pt x="1165647" y="60895"/>
                    <a:pt x="1165647" y="136013"/>
                  </a:cubicBezTo>
                  <a:lnTo>
                    <a:pt x="1165647" y="679902"/>
                  </a:lnTo>
                  <a:cubicBezTo>
                    <a:pt x="1165647" y="755020"/>
                    <a:pt x="1104752" y="815915"/>
                    <a:pt x="1029634" y="815915"/>
                  </a:cubicBezTo>
                  <a:lnTo>
                    <a:pt x="136013" y="815915"/>
                  </a:lnTo>
                  <a:cubicBezTo>
                    <a:pt x="60895" y="815915"/>
                    <a:pt x="0" y="755020"/>
                    <a:pt x="0" y="679902"/>
                  </a:cubicBezTo>
                  <a:lnTo>
                    <a:pt x="0" y="136013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5557" tIns="85557" rIns="85557" bIns="8555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kern="1200" dirty="0" smtClean="0"/>
                <a:t>Capitoli/Articoli</a:t>
              </a:r>
              <a:endParaRPr lang="it-IT" sz="1200" kern="1200" dirty="0"/>
            </a:p>
          </p:txBody>
        </p:sp>
      </p:grpSp>
      <p:sp>
        <p:nvSpPr>
          <p:cNvPr id="19" name="Rettangolo 18"/>
          <p:cNvSpPr/>
          <p:nvPr/>
        </p:nvSpPr>
        <p:spPr>
          <a:xfrm>
            <a:off x="2737443" y="2383302"/>
            <a:ext cx="4757920" cy="667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Indicano la fonte delle entrate : per esempio Entrate tributarie – Entrate da trasferimenti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220558" y="3266996"/>
            <a:ext cx="6413588" cy="767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 smtClean="0">
                <a:solidFill>
                  <a:schemeClr val="tx2"/>
                </a:solidFill>
              </a:rPr>
              <a:t>Indicano la natura delle entrate : per esempio le Entrate tributarie si distinguono in Imposte, tributi diretti, fondi perequativi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662364" y="4306835"/>
            <a:ext cx="5400600" cy="741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 smtClean="0">
                <a:solidFill>
                  <a:schemeClr val="tx2"/>
                </a:solidFill>
              </a:rPr>
              <a:t>Indicano l’Entrata in base all’oggetto: per esempio le Imposte si distinguono in IMU– Addizionale comunale all’Irpef ecc.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7102524" y="5299937"/>
            <a:ext cx="4757920" cy="667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 smtClean="0">
                <a:solidFill>
                  <a:schemeClr val="tx2"/>
                </a:solidFill>
              </a:rPr>
              <a:t>Sono unità elementari ai fini della gestione e rendicontazione</a:t>
            </a:r>
            <a:endParaRPr lang="it-I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Classificazione delle Entrate</a:t>
            </a:r>
            <a:endParaRPr lang="it-IT" dirty="0"/>
          </a:p>
        </p:txBody>
      </p:sp>
      <p:graphicFrame>
        <p:nvGraphicFramePr>
          <p:cNvPr id="4" name="Diagram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714567"/>
              </p:ext>
            </p:extLst>
          </p:nvPr>
        </p:nvGraphicFramePr>
        <p:xfrm>
          <a:off x="1629916" y="1988840"/>
          <a:ext cx="85430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39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ttore 1 19"/>
          <p:cNvCxnSpPr/>
          <p:nvPr/>
        </p:nvCxnSpPr>
        <p:spPr>
          <a:xfrm flipH="1">
            <a:off x="5900993" y="4547698"/>
            <a:ext cx="2" cy="472378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Entrate Correnti : le principali fonti 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1912084"/>
            <a:ext cx="3032373" cy="20549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 useBgFill="1">
        <p:nvSpPr>
          <p:cNvPr id="8" name="Rettangolo 7"/>
          <p:cNvSpPr/>
          <p:nvPr/>
        </p:nvSpPr>
        <p:spPr>
          <a:xfrm>
            <a:off x="476923" y="4705576"/>
            <a:ext cx="3032373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/>
              <a:t>Cittadini: Entrate tributarie ed </a:t>
            </a:r>
            <a:r>
              <a:rPr lang="it-IT" dirty="0" err="1" smtClean="0"/>
              <a:t>extratributarie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9" t="16647" r="15907" b="27765"/>
          <a:stretch/>
        </p:blipFill>
        <p:spPr>
          <a:xfrm>
            <a:off x="4031509" y="2063773"/>
            <a:ext cx="1883226" cy="11761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77" y="2155129"/>
            <a:ext cx="1764196" cy="11761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19626" r="13040" b="19626"/>
          <a:stretch/>
        </p:blipFill>
        <p:spPr>
          <a:xfrm>
            <a:off x="8223030" y="2173034"/>
            <a:ext cx="1512168" cy="11834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26480" r="2960" b="23120"/>
          <a:stretch/>
        </p:blipFill>
        <p:spPr>
          <a:xfrm>
            <a:off x="9972155" y="2276349"/>
            <a:ext cx="2016225" cy="1080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 useBgFill="1">
        <p:nvSpPr>
          <p:cNvPr id="13" name="Rettangolo 12"/>
          <p:cNvSpPr/>
          <p:nvPr/>
        </p:nvSpPr>
        <p:spPr>
          <a:xfrm>
            <a:off x="4385673" y="4108750"/>
            <a:ext cx="7200800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/>
              <a:t>Contributi e trasferimenti correnti</a:t>
            </a:r>
            <a:endParaRPr lang="it-IT" dirty="0"/>
          </a:p>
        </p:txBody>
      </p:sp>
      <p:sp>
        <p:nvSpPr>
          <p:cNvPr id="14" name="Freccia in giù 13"/>
          <p:cNvSpPr/>
          <p:nvPr/>
        </p:nvSpPr>
        <p:spPr>
          <a:xfrm>
            <a:off x="1637952" y="3967927"/>
            <a:ext cx="356022" cy="71688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4713583" y="3239904"/>
            <a:ext cx="356022" cy="912529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>
            <a:off x="6943572" y="3331260"/>
            <a:ext cx="356022" cy="850007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>
            <a:off x="10751260" y="3394842"/>
            <a:ext cx="356022" cy="75016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"/>
          <a:stretch/>
        </p:blipFill>
        <p:spPr>
          <a:xfrm>
            <a:off x="5061246" y="5020076"/>
            <a:ext cx="1584176" cy="1597387"/>
          </a:xfrm>
          <a:prstGeom prst="rect">
            <a:avLst/>
          </a:prstGeom>
        </p:spPr>
      </p:pic>
      <p:cxnSp>
        <p:nvCxnSpPr>
          <p:cNvPr id="23" name="Connettore 1 22"/>
          <p:cNvCxnSpPr/>
          <p:nvPr/>
        </p:nvCxnSpPr>
        <p:spPr>
          <a:xfrm flipH="1">
            <a:off x="1815963" y="5302401"/>
            <a:ext cx="1" cy="95567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V="1">
            <a:off x="1802494" y="6237312"/>
            <a:ext cx="3253642" cy="20761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ccia in giù 16"/>
          <p:cNvSpPr/>
          <p:nvPr/>
        </p:nvSpPr>
        <p:spPr>
          <a:xfrm>
            <a:off x="8826457" y="3394842"/>
            <a:ext cx="356022" cy="78642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/>
          <p:cNvSpPr/>
          <p:nvPr/>
        </p:nvSpPr>
        <p:spPr>
          <a:xfrm rot="16200000">
            <a:off x="7348619" y="4956562"/>
            <a:ext cx="418859" cy="1825253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24" name="Rettangolo 23"/>
          <p:cNvSpPr/>
          <p:nvPr/>
        </p:nvSpPr>
        <p:spPr>
          <a:xfrm>
            <a:off x="8554100" y="5242705"/>
            <a:ext cx="3032373" cy="1269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/>
              <a:t>Servizi per i cittadini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0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ttore 1 19"/>
          <p:cNvCxnSpPr/>
          <p:nvPr/>
        </p:nvCxnSpPr>
        <p:spPr>
          <a:xfrm>
            <a:off x="5989906" y="4181266"/>
            <a:ext cx="0" cy="87138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Entrate in conto capitale : le principali fonti </a:t>
            </a:r>
            <a:endParaRPr lang="it-IT" dirty="0"/>
          </a:p>
        </p:txBody>
      </p:sp>
      <p:sp useBgFill="1">
        <p:nvSpPr>
          <p:cNvPr id="8" name="Rettangolo 7"/>
          <p:cNvSpPr/>
          <p:nvPr/>
        </p:nvSpPr>
        <p:spPr>
          <a:xfrm>
            <a:off x="164624" y="3541345"/>
            <a:ext cx="2144965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/>
              <a:t>Alienazioni, cessioni, vendite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9" t="16647" r="15907" b="27765"/>
          <a:stretch/>
        </p:blipFill>
        <p:spPr>
          <a:xfrm>
            <a:off x="2394499" y="2482920"/>
            <a:ext cx="1323649" cy="8266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71" y="2551516"/>
            <a:ext cx="1240965" cy="8273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19626" r="13040" b="19626"/>
          <a:stretch/>
        </p:blipFill>
        <p:spPr>
          <a:xfrm>
            <a:off x="5427359" y="2558619"/>
            <a:ext cx="1077233" cy="843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26480" r="2960" b="23120"/>
          <a:stretch/>
        </p:blipFill>
        <p:spPr>
          <a:xfrm>
            <a:off x="6738715" y="2651005"/>
            <a:ext cx="1394725" cy="7471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 useBgFill="1">
        <p:nvSpPr>
          <p:cNvPr id="13" name="Rettangolo 12"/>
          <p:cNvSpPr/>
          <p:nvPr/>
        </p:nvSpPr>
        <p:spPr>
          <a:xfrm>
            <a:off x="2372550" y="3563437"/>
            <a:ext cx="5901719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/>
              <a:t>Contributi e trasferimenti per investimenti</a:t>
            </a:r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"/>
          <a:stretch/>
        </p:blipFill>
        <p:spPr>
          <a:xfrm>
            <a:off x="5061246" y="5020076"/>
            <a:ext cx="1584176" cy="1597387"/>
          </a:xfrm>
          <a:prstGeom prst="rect">
            <a:avLst/>
          </a:prstGeom>
        </p:spPr>
      </p:pic>
      <p:cxnSp>
        <p:nvCxnSpPr>
          <p:cNvPr id="23" name="Connettore 1 22"/>
          <p:cNvCxnSpPr/>
          <p:nvPr/>
        </p:nvCxnSpPr>
        <p:spPr>
          <a:xfrm>
            <a:off x="1125860" y="4123695"/>
            <a:ext cx="0" cy="2134378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V="1">
            <a:off x="1125860" y="6237313"/>
            <a:ext cx="3930276" cy="2076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ccia in giù 3"/>
          <p:cNvSpPr/>
          <p:nvPr/>
        </p:nvSpPr>
        <p:spPr>
          <a:xfrm rot="16200000">
            <a:off x="7390331" y="5345446"/>
            <a:ext cx="418859" cy="1825253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24" name="Rettangolo 23"/>
          <p:cNvSpPr/>
          <p:nvPr/>
        </p:nvSpPr>
        <p:spPr>
          <a:xfrm>
            <a:off x="8554100" y="5242705"/>
            <a:ext cx="3032373" cy="1269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/>
              <a:t>Investimenti: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Lavori Pubblici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Beni Mobili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Altri investimenti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4" y="1934208"/>
            <a:ext cx="1882678" cy="1413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47" y="2600234"/>
            <a:ext cx="1549713" cy="827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 useBgFill="1">
        <p:nvSpPr>
          <p:cNvPr id="33" name="Rettangolo 32"/>
          <p:cNvSpPr/>
          <p:nvPr/>
        </p:nvSpPr>
        <p:spPr>
          <a:xfrm>
            <a:off x="8541095" y="3563437"/>
            <a:ext cx="1657774" cy="6178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/>
              <a:t>Mutui e prestiti</a:t>
            </a:r>
            <a:endParaRPr lang="it-IT" dirty="0"/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92" y="2561400"/>
            <a:ext cx="1490162" cy="92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 useBgFill="1">
        <p:nvSpPr>
          <p:cNvPr id="35" name="Rettangolo 34"/>
          <p:cNvSpPr/>
          <p:nvPr/>
        </p:nvSpPr>
        <p:spPr>
          <a:xfrm>
            <a:off x="10331086" y="3563437"/>
            <a:ext cx="1657774" cy="6178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/>
              <a:t>Altre entrate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32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Le </a:t>
            </a:r>
            <a:r>
              <a:rPr lang="it-IT" dirty="0" smtClean="0"/>
              <a:t>Spese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17748" y="1905000"/>
            <a:ext cx="11953328" cy="42672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it-IT" dirty="0"/>
              <a:t>Le spese di ogni Amministrazione comunale si dividono in </a:t>
            </a:r>
            <a:r>
              <a:rPr lang="it-IT" i="1" dirty="0">
                <a:hlinkClick r:id="rId3" action="ppaction://hlinksldjump"/>
              </a:rPr>
              <a:t>spese correnti </a:t>
            </a:r>
            <a:r>
              <a:rPr lang="it-IT" i="1" dirty="0"/>
              <a:t>e </a:t>
            </a:r>
            <a:r>
              <a:rPr lang="it-IT" i="1" dirty="0" smtClean="0">
                <a:hlinkClick r:id="rId3" action="ppaction://hlinksldjump"/>
              </a:rPr>
              <a:t>spese in </a:t>
            </a:r>
            <a:r>
              <a:rPr lang="it-IT" i="1" dirty="0">
                <a:hlinkClick r:id="rId3" action="ppaction://hlinksldjump"/>
              </a:rPr>
              <a:t>conto </a:t>
            </a:r>
            <a:r>
              <a:rPr lang="it-IT" i="1" dirty="0" smtClean="0">
                <a:hlinkClick r:id="rId3" action="ppaction://hlinksldjump"/>
              </a:rPr>
              <a:t>capitale.</a:t>
            </a:r>
            <a:endParaRPr lang="it-IT" i="1" dirty="0" smtClean="0"/>
          </a:p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i="1" dirty="0"/>
              <a:t>spesa </a:t>
            </a:r>
            <a:r>
              <a:rPr lang="it-IT" dirty="0"/>
              <a:t>nasce quando si </a:t>
            </a:r>
            <a:r>
              <a:rPr lang="it-IT" dirty="0" smtClean="0"/>
              <a:t>perfeziona </a:t>
            </a:r>
            <a:r>
              <a:rPr lang="it-IT" dirty="0"/>
              <a:t>un </a:t>
            </a:r>
            <a:r>
              <a:rPr lang="it-IT" i="1" dirty="0"/>
              <a:t>impegno</a:t>
            </a:r>
            <a:r>
              <a:rPr lang="it-IT" dirty="0"/>
              <a:t>, cioè quando il </a:t>
            </a:r>
            <a:r>
              <a:rPr lang="it-IT" i="1" dirty="0"/>
              <a:t>Comune</a:t>
            </a:r>
            <a:r>
              <a:rPr lang="it-IT" dirty="0"/>
              <a:t> </a:t>
            </a:r>
            <a:r>
              <a:rPr lang="it-IT" dirty="0" smtClean="0"/>
              <a:t>individua il </a:t>
            </a:r>
            <a:r>
              <a:rPr lang="it-IT" dirty="0"/>
              <a:t>soggetto che fornirà la prestazione e ne quantifica la spesa. L’</a:t>
            </a:r>
            <a:r>
              <a:rPr lang="it-IT" i="1" dirty="0"/>
              <a:t>impegno</a:t>
            </a:r>
            <a:r>
              <a:rPr lang="it-IT" dirty="0" smtClean="0"/>
              <a:t>, quindi</a:t>
            </a:r>
            <a:r>
              <a:rPr lang="it-IT" dirty="0"/>
              <a:t>, è la prima fase del processo di erogazione della spesa.</a:t>
            </a:r>
          </a:p>
          <a:p>
            <a:pPr marL="0" indent="0">
              <a:buNone/>
            </a:pPr>
            <a:r>
              <a:rPr lang="it-IT" dirty="0"/>
              <a:t>Le successive sono: </a:t>
            </a:r>
            <a:r>
              <a:rPr lang="it-IT" i="1" dirty="0"/>
              <a:t>ordinazione </a:t>
            </a:r>
            <a:r>
              <a:rPr lang="it-IT" dirty="0"/>
              <a:t>della prestazione, </a:t>
            </a:r>
            <a:r>
              <a:rPr lang="it-IT" i="1" dirty="0"/>
              <a:t>liquidazione </a:t>
            </a:r>
            <a:r>
              <a:rPr lang="it-IT" dirty="0"/>
              <a:t>(=somma </a:t>
            </a:r>
            <a:r>
              <a:rPr lang="it-IT" dirty="0" smtClean="0"/>
              <a:t>effettiva da </a:t>
            </a:r>
            <a:r>
              <a:rPr lang="it-IT" dirty="0"/>
              <a:t>pagare nei limiti dell’impegno di spesa assunto inizialmente) e </a:t>
            </a:r>
            <a:r>
              <a:rPr lang="it-IT" i="1" dirty="0"/>
              <a:t>pagamento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Non è detto che tutte le fasi avvengano nella stesso anno, quindi una spesa </a:t>
            </a:r>
            <a:r>
              <a:rPr lang="it-IT" dirty="0" smtClean="0"/>
              <a:t>potrebbe essere </a:t>
            </a:r>
            <a:r>
              <a:rPr lang="it-IT" dirty="0"/>
              <a:t>impegnata in un anno ma il pagamento effettivo, e quindi l’uscita </a:t>
            </a:r>
            <a:r>
              <a:rPr lang="it-IT" dirty="0" smtClean="0"/>
              <a:t>di denaro </a:t>
            </a:r>
            <a:r>
              <a:rPr lang="it-IT" dirty="0"/>
              <a:t>dalle casse comunali, potrebbe avvenire l’anno successivo </a:t>
            </a:r>
            <a:r>
              <a:rPr lang="it-IT" i="1" dirty="0"/>
              <a:t>(</a:t>
            </a:r>
            <a:r>
              <a:rPr lang="it-IT" i="1" dirty="0">
                <a:hlinkClick r:id="rId3" action="ppaction://hlinksldjump"/>
              </a:rPr>
              <a:t>residui passivi</a:t>
            </a:r>
            <a:r>
              <a:rPr lang="it-IT" i="1" dirty="0" smtClean="0"/>
              <a:t>)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249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Le </a:t>
            </a:r>
            <a:r>
              <a:rPr lang="it-IT" dirty="0" smtClean="0"/>
              <a:t>Spese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837828" y="1916832"/>
            <a:ext cx="10153128" cy="4104456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it-IT" dirty="0" smtClean="0"/>
              <a:t>Il bilancio </a:t>
            </a:r>
            <a:r>
              <a:rPr lang="it-IT" dirty="0"/>
              <a:t>di previsione ha carattere </a:t>
            </a:r>
            <a:r>
              <a:rPr lang="it-IT" dirty="0" err="1"/>
              <a:t>autorizzatorio</a:t>
            </a:r>
            <a:r>
              <a:rPr lang="it-IT" dirty="0"/>
              <a:t>, perché </a:t>
            </a:r>
            <a:r>
              <a:rPr lang="it-IT" b="1" dirty="0"/>
              <a:t>fissa il limite agli </a:t>
            </a:r>
            <a:r>
              <a:rPr lang="it-IT" b="1" dirty="0" smtClean="0"/>
              <a:t>impegni di </a:t>
            </a:r>
            <a:r>
              <a:rPr lang="it-IT" b="1" dirty="0"/>
              <a:t>spesa </a:t>
            </a:r>
            <a:r>
              <a:rPr lang="it-IT" dirty="0"/>
              <a:t>che l’Ente può costituire, in modo che siano </a:t>
            </a:r>
            <a:r>
              <a:rPr lang="it-IT" b="1" dirty="0"/>
              <a:t>coperti dalle </a:t>
            </a:r>
            <a:r>
              <a:rPr lang="it-IT" b="1" dirty="0" smtClean="0"/>
              <a:t>entrate previste </a:t>
            </a:r>
            <a:r>
              <a:rPr lang="it-IT" dirty="0"/>
              <a:t>nell’anno.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Quindi</a:t>
            </a:r>
            <a:r>
              <a:rPr lang="it-IT" dirty="0"/>
              <a:t>, ogni volta che si verificano necessità di spesa diverse da quelle </a:t>
            </a:r>
            <a:r>
              <a:rPr lang="it-IT" dirty="0" smtClean="0"/>
              <a:t>previste nel </a:t>
            </a:r>
            <a:r>
              <a:rPr lang="it-IT" dirty="0"/>
              <a:t>bilancio e dunque approvate dal Consiglio comunale, occorre approvare </a:t>
            </a:r>
            <a:r>
              <a:rPr lang="it-IT" dirty="0" smtClean="0"/>
              <a:t>una variazione di bilancio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29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Le </a:t>
            </a:r>
            <a:r>
              <a:rPr lang="it-IT" dirty="0" smtClean="0"/>
              <a:t>Spese- </a:t>
            </a:r>
            <a:r>
              <a:rPr lang="it-IT" dirty="0" smtClean="0"/>
              <a:t>TAG</a:t>
            </a:r>
            <a:endParaRPr lang="it-IT" dirty="0"/>
          </a:p>
        </p:txBody>
      </p:sp>
      <p:sp useBgFill="1"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549796" y="2002463"/>
            <a:ext cx="2664296" cy="2892079"/>
          </a:xfrm>
          <a:ln w="15875">
            <a:solidFill>
              <a:schemeClr val="accent3">
                <a:lumMod val="75000"/>
              </a:schemeClr>
            </a:solidFill>
            <a:prstDash val="solid"/>
          </a:ln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it-IT" dirty="0" smtClean="0"/>
              <a:t>Residui </a:t>
            </a:r>
            <a:r>
              <a:rPr lang="it-IT" dirty="0" smtClean="0"/>
              <a:t>passivi:</a:t>
            </a:r>
            <a:endParaRPr lang="it-IT" dirty="0"/>
          </a:p>
          <a:p>
            <a:pPr marL="0" indent="0">
              <a:buNone/>
            </a:pPr>
            <a:r>
              <a:rPr lang="it-IT" i="1" dirty="0"/>
              <a:t>spese impegnate</a:t>
            </a:r>
          </a:p>
          <a:p>
            <a:pPr marL="0" indent="0">
              <a:buNone/>
            </a:pPr>
            <a:r>
              <a:rPr lang="it-IT" i="1" dirty="0"/>
              <a:t>ma non ancora</a:t>
            </a:r>
          </a:p>
          <a:p>
            <a:pPr marL="0" indent="0">
              <a:buNone/>
            </a:pPr>
            <a:r>
              <a:rPr lang="it-IT" i="1" dirty="0"/>
              <a:t>pagate.</a:t>
            </a:r>
            <a:endParaRPr lang="it-IT" dirty="0"/>
          </a:p>
        </p:txBody>
      </p:sp>
      <p:sp useBgFill="1">
        <p:nvSpPr>
          <p:cNvPr id="2" name="CasellaDiTesto 1"/>
          <p:cNvSpPr txBox="1"/>
          <p:nvPr/>
        </p:nvSpPr>
        <p:spPr>
          <a:xfrm>
            <a:off x="4458093" y="2780928"/>
            <a:ext cx="2664296" cy="3046988"/>
          </a:xfrm>
          <a:prstGeom prst="rect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Spese </a:t>
            </a:r>
            <a:r>
              <a:rPr lang="it-IT" sz="2400" dirty="0"/>
              <a:t>correnti:</a:t>
            </a:r>
          </a:p>
          <a:p>
            <a:r>
              <a:rPr lang="it-IT" sz="2400" i="1" dirty="0"/>
              <a:t>spese per gestire</a:t>
            </a:r>
          </a:p>
          <a:p>
            <a:r>
              <a:rPr lang="it-IT" sz="2400" i="1" dirty="0"/>
              <a:t>l‘organizzazione</a:t>
            </a:r>
          </a:p>
          <a:p>
            <a:r>
              <a:rPr lang="it-IT" sz="2400" i="1" dirty="0"/>
              <a:t>complessiva ed</a:t>
            </a:r>
          </a:p>
          <a:p>
            <a:r>
              <a:rPr lang="it-IT" sz="2400" i="1" dirty="0"/>
              <a:t>il funzionamento</a:t>
            </a:r>
          </a:p>
          <a:p>
            <a:r>
              <a:rPr lang="it-IT" sz="2400" i="1" dirty="0"/>
              <a:t>dell’ente (strutture</a:t>
            </a:r>
          </a:p>
          <a:p>
            <a:r>
              <a:rPr lang="it-IT" sz="2400" i="1" dirty="0"/>
              <a:t>e persone).</a:t>
            </a:r>
            <a:endParaRPr lang="it-IT" sz="2400" dirty="0"/>
          </a:p>
          <a:p>
            <a:endParaRPr lang="it-IT" sz="2400" dirty="0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8254652" y="1977081"/>
            <a:ext cx="2808312" cy="3046988"/>
          </a:xfrm>
          <a:prstGeom prst="rect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Spese </a:t>
            </a:r>
            <a:r>
              <a:rPr lang="it-IT" sz="2400" dirty="0"/>
              <a:t>in conto</a:t>
            </a:r>
          </a:p>
          <a:p>
            <a:r>
              <a:rPr lang="it-IT" sz="2400" dirty="0"/>
              <a:t>capitale:</a:t>
            </a:r>
          </a:p>
          <a:p>
            <a:r>
              <a:rPr lang="it-IT" sz="2400" i="1" dirty="0"/>
              <a:t>investimenti per</a:t>
            </a:r>
          </a:p>
          <a:p>
            <a:r>
              <a:rPr lang="pt-BR" sz="2400" i="1" dirty="0"/>
              <a:t>m a n u t e n z i o n i</a:t>
            </a:r>
          </a:p>
          <a:p>
            <a:r>
              <a:rPr lang="it-IT" sz="2400" i="1" dirty="0"/>
              <a:t>straordinarie del</a:t>
            </a:r>
          </a:p>
          <a:p>
            <a:r>
              <a:rPr lang="it-IT" sz="2400" i="1" dirty="0"/>
              <a:t>patrimonio comunale</a:t>
            </a:r>
          </a:p>
          <a:p>
            <a:r>
              <a:rPr lang="it-IT" sz="2400" i="1" dirty="0"/>
              <a:t>e per nuove</a:t>
            </a:r>
          </a:p>
          <a:p>
            <a:r>
              <a:rPr lang="it-IT" sz="2400" i="1" dirty="0"/>
              <a:t>infrastrutture</a:t>
            </a:r>
            <a:r>
              <a:rPr lang="it-IT" sz="2400" i="1" dirty="0" smtClean="0"/>
              <a:t>.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32659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Classificazione delle </a:t>
            </a:r>
            <a:r>
              <a:rPr lang="it-IT" dirty="0" smtClean="0"/>
              <a:t>Spese</a:t>
            </a:r>
            <a:endParaRPr lang="it-IT" dirty="0"/>
          </a:p>
        </p:txBody>
      </p:sp>
      <p:sp>
        <p:nvSpPr>
          <p:cNvPr id="6" name="Freccia angolare in su 5"/>
          <p:cNvSpPr/>
          <p:nvPr/>
        </p:nvSpPr>
        <p:spPr>
          <a:xfrm rot="5400000">
            <a:off x="682605" y="2393874"/>
            <a:ext cx="738389" cy="139642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igura a mano libera 7"/>
          <p:cNvSpPr/>
          <p:nvPr/>
        </p:nvSpPr>
        <p:spPr>
          <a:xfrm>
            <a:off x="113535" y="1853252"/>
            <a:ext cx="2064852" cy="870069"/>
          </a:xfrm>
          <a:custGeom>
            <a:avLst/>
            <a:gdLst>
              <a:gd name="connsiteX0" fmla="*/ 0 w 1165647"/>
              <a:gd name="connsiteY0" fmla="*/ 136013 h 815915"/>
              <a:gd name="connsiteX1" fmla="*/ 136013 w 1165647"/>
              <a:gd name="connsiteY1" fmla="*/ 0 h 815915"/>
              <a:gd name="connsiteX2" fmla="*/ 1029634 w 1165647"/>
              <a:gd name="connsiteY2" fmla="*/ 0 h 815915"/>
              <a:gd name="connsiteX3" fmla="*/ 1165647 w 1165647"/>
              <a:gd name="connsiteY3" fmla="*/ 136013 h 815915"/>
              <a:gd name="connsiteX4" fmla="*/ 1165647 w 1165647"/>
              <a:gd name="connsiteY4" fmla="*/ 679902 h 815915"/>
              <a:gd name="connsiteX5" fmla="*/ 1029634 w 1165647"/>
              <a:gd name="connsiteY5" fmla="*/ 815915 h 815915"/>
              <a:gd name="connsiteX6" fmla="*/ 136013 w 1165647"/>
              <a:gd name="connsiteY6" fmla="*/ 815915 h 815915"/>
              <a:gd name="connsiteX7" fmla="*/ 0 w 1165647"/>
              <a:gd name="connsiteY7" fmla="*/ 679902 h 815915"/>
              <a:gd name="connsiteX8" fmla="*/ 0 w 1165647"/>
              <a:gd name="connsiteY8" fmla="*/ 136013 h 81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647" h="815915">
                <a:moveTo>
                  <a:pt x="0" y="136013"/>
                </a:moveTo>
                <a:cubicBezTo>
                  <a:pt x="0" y="60895"/>
                  <a:pt x="60895" y="0"/>
                  <a:pt x="136013" y="0"/>
                </a:cubicBezTo>
                <a:lnTo>
                  <a:pt x="1029634" y="0"/>
                </a:lnTo>
                <a:cubicBezTo>
                  <a:pt x="1104752" y="0"/>
                  <a:pt x="1165647" y="60895"/>
                  <a:pt x="1165647" y="136013"/>
                </a:cubicBezTo>
                <a:lnTo>
                  <a:pt x="1165647" y="679902"/>
                </a:lnTo>
                <a:cubicBezTo>
                  <a:pt x="1165647" y="755020"/>
                  <a:pt x="1104752" y="815915"/>
                  <a:pt x="1029634" y="815915"/>
                </a:cubicBezTo>
                <a:lnTo>
                  <a:pt x="136013" y="815915"/>
                </a:lnTo>
                <a:cubicBezTo>
                  <a:pt x="60895" y="815915"/>
                  <a:pt x="0" y="755020"/>
                  <a:pt x="0" y="679902"/>
                </a:cubicBezTo>
                <a:lnTo>
                  <a:pt x="0" y="13601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5557" tIns="85557" rIns="85557" bIns="8555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200" kern="1200" dirty="0" smtClean="0"/>
              <a:t>Missioni</a:t>
            </a:r>
            <a:endParaRPr lang="it-IT" sz="1200" kern="1200" dirty="0"/>
          </a:p>
        </p:txBody>
      </p:sp>
      <p:sp>
        <p:nvSpPr>
          <p:cNvPr id="11" name="Rettangolo 10"/>
          <p:cNvSpPr/>
          <p:nvPr/>
        </p:nvSpPr>
        <p:spPr>
          <a:xfrm>
            <a:off x="2178387" y="1936234"/>
            <a:ext cx="1501776" cy="7032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ccia angolare in su 11"/>
          <p:cNvSpPr/>
          <p:nvPr/>
        </p:nvSpPr>
        <p:spPr>
          <a:xfrm rot="5400000">
            <a:off x="2394588" y="3371249"/>
            <a:ext cx="738389" cy="139642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igura a mano libera 12"/>
          <p:cNvSpPr/>
          <p:nvPr/>
        </p:nvSpPr>
        <p:spPr>
          <a:xfrm>
            <a:off x="1825516" y="2830628"/>
            <a:ext cx="2064852" cy="870069"/>
          </a:xfrm>
          <a:custGeom>
            <a:avLst/>
            <a:gdLst>
              <a:gd name="connsiteX0" fmla="*/ 0 w 1165647"/>
              <a:gd name="connsiteY0" fmla="*/ 136013 h 815915"/>
              <a:gd name="connsiteX1" fmla="*/ 136013 w 1165647"/>
              <a:gd name="connsiteY1" fmla="*/ 0 h 815915"/>
              <a:gd name="connsiteX2" fmla="*/ 1029634 w 1165647"/>
              <a:gd name="connsiteY2" fmla="*/ 0 h 815915"/>
              <a:gd name="connsiteX3" fmla="*/ 1165647 w 1165647"/>
              <a:gd name="connsiteY3" fmla="*/ 136013 h 815915"/>
              <a:gd name="connsiteX4" fmla="*/ 1165647 w 1165647"/>
              <a:gd name="connsiteY4" fmla="*/ 679902 h 815915"/>
              <a:gd name="connsiteX5" fmla="*/ 1029634 w 1165647"/>
              <a:gd name="connsiteY5" fmla="*/ 815915 h 815915"/>
              <a:gd name="connsiteX6" fmla="*/ 136013 w 1165647"/>
              <a:gd name="connsiteY6" fmla="*/ 815915 h 815915"/>
              <a:gd name="connsiteX7" fmla="*/ 0 w 1165647"/>
              <a:gd name="connsiteY7" fmla="*/ 679902 h 815915"/>
              <a:gd name="connsiteX8" fmla="*/ 0 w 1165647"/>
              <a:gd name="connsiteY8" fmla="*/ 136013 h 81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647" h="815915">
                <a:moveTo>
                  <a:pt x="0" y="136013"/>
                </a:moveTo>
                <a:cubicBezTo>
                  <a:pt x="0" y="60895"/>
                  <a:pt x="60895" y="0"/>
                  <a:pt x="136013" y="0"/>
                </a:cubicBezTo>
                <a:lnTo>
                  <a:pt x="1029634" y="0"/>
                </a:lnTo>
                <a:cubicBezTo>
                  <a:pt x="1104752" y="0"/>
                  <a:pt x="1165647" y="60895"/>
                  <a:pt x="1165647" y="136013"/>
                </a:cubicBezTo>
                <a:lnTo>
                  <a:pt x="1165647" y="679902"/>
                </a:lnTo>
                <a:cubicBezTo>
                  <a:pt x="1165647" y="755020"/>
                  <a:pt x="1104752" y="815915"/>
                  <a:pt x="1029634" y="815915"/>
                </a:cubicBezTo>
                <a:lnTo>
                  <a:pt x="136013" y="815915"/>
                </a:lnTo>
                <a:cubicBezTo>
                  <a:pt x="60895" y="815915"/>
                  <a:pt x="0" y="755020"/>
                  <a:pt x="0" y="679902"/>
                </a:cubicBezTo>
                <a:lnTo>
                  <a:pt x="0" y="13601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5557" tIns="85557" rIns="85557" bIns="8555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200" kern="1200" dirty="0" smtClean="0"/>
              <a:t>Programmi</a:t>
            </a:r>
            <a:endParaRPr lang="it-IT" sz="1200" kern="1200" dirty="0"/>
          </a:p>
        </p:txBody>
      </p:sp>
      <p:sp>
        <p:nvSpPr>
          <p:cNvPr id="14" name="Rettangolo 13"/>
          <p:cNvSpPr/>
          <p:nvPr/>
        </p:nvSpPr>
        <p:spPr>
          <a:xfrm>
            <a:off x="3890370" y="2913609"/>
            <a:ext cx="1501776" cy="7032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ccia angolare in su 14"/>
          <p:cNvSpPr/>
          <p:nvPr/>
        </p:nvSpPr>
        <p:spPr>
          <a:xfrm rot="10800000">
            <a:off x="3516149" y="4694012"/>
            <a:ext cx="374216" cy="939535"/>
          </a:xfrm>
          <a:custGeom>
            <a:avLst/>
            <a:gdLst>
              <a:gd name="connsiteX0" fmla="*/ 0 w 748434"/>
              <a:gd name="connsiteY0" fmla="*/ 667759 h 913545"/>
              <a:gd name="connsiteX1" fmla="*/ 438433 w 748434"/>
              <a:gd name="connsiteY1" fmla="*/ 667759 h 913545"/>
              <a:gd name="connsiteX2" fmla="*/ 438433 w 748434"/>
              <a:gd name="connsiteY2" fmla="*/ 267790 h 913545"/>
              <a:gd name="connsiteX3" fmla="*/ 374217 w 748434"/>
              <a:gd name="connsiteY3" fmla="*/ 267790 h 913545"/>
              <a:gd name="connsiteX4" fmla="*/ 561326 w 748434"/>
              <a:gd name="connsiteY4" fmla="*/ 0 h 913545"/>
              <a:gd name="connsiteX5" fmla="*/ 748434 w 748434"/>
              <a:gd name="connsiteY5" fmla="*/ 267790 h 913545"/>
              <a:gd name="connsiteX6" fmla="*/ 684218 w 748434"/>
              <a:gd name="connsiteY6" fmla="*/ 267790 h 913545"/>
              <a:gd name="connsiteX7" fmla="*/ 684218 w 748434"/>
              <a:gd name="connsiteY7" fmla="*/ 913545 h 913545"/>
              <a:gd name="connsiteX8" fmla="*/ 0 w 748434"/>
              <a:gd name="connsiteY8" fmla="*/ 913545 h 913545"/>
              <a:gd name="connsiteX9" fmla="*/ 0 w 748434"/>
              <a:gd name="connsiteY9" fmla="*/ 667759 h 913545"/>
              <a:gd name="connsiteX0" fmla="*/ 0 w 748434"/>
              <a:gd name="connsiteY0" fmla="*/ 667759 h 1288013"/>
              <a:gd name="connsiteX1" fmla="*/ 438433 w 748434"/>
              <a:gd name="connsiteY1" fmla="*/ 667759 h 1288013"/>
              <a:gd name="connsiteX2" fmla="*/ 438433 w 748434"/>
              <a:gd name="connsiteY2" fmla="*/ 267790 h 1288013"/>
              <a:gd name="connsiteX3" fmla="*/ 374217 w 748434"/>
              <a:gd name="connsiteY3" fmla="*/ 267790 h 1288013"/>
              <a:gd name="connsiteX4" fmla="*/ 561326 w 748434"/>
              <a:gd name="connsiteY4" fmla="*/ 0 h 1288013"/>
              <a:gd name="connsiteX5" fmla="*/ 748434 w 748434"/>
              <a:gd name="connsiteY5" fmla="*/ 267790 h 1288013"/>
              <a:gd name="connsiteX6" fmla="*/ 684218 w 748434"/>
              <a:gd name="connsiteY6" fmla="*/ 267790 h 1288013"/>
              <a:gd name="connsiteX7" fmla="*/ 684218 w 748434"/>
              <a:gd name="connsiteY7" fmla="*/ 913545 h 1288013"/>
              <a:gd name="connsiteX8" fmla="*/ 687977 w 748434"/>
              <a:gd name="connsiteY8" fmla="*/ 1288013 h 1288013"/>
              <a:gd name="connsiteX9" fmla="*/ 0 w 748434"/>
              <a:gd name="connsiteY9" fmla="*/ 667759 h 1288013"/>
              <a:gd name="connsiteX0" fmla="*/ 52503 w 374217"/>
              <a:gd name="connsiteY0" fmla="*/ 1198982 h 1288013"/>
              <a:gd name="connsiteX1" fmla="*/ 64216 w 374217"/>
              <a:gd name="connsiteY1" fmla="*/ 667759 h 1288013"/>
              <a:gd name="connsiteX2" fmla="*/ 64216 w 374217"/>
              <a:gd name="connsiteY2" fmla="*/ 267790 h 1288013"/>
              <a:gd name="connsiteX3" fmla="*/ 0 w 374217"/>
              <a:gd name="connsiteY3" fmla="*/ 267790 h 1288013"/>
              <a:gd name="connsiteX4" fmla="*/ 187109 w 374217"/>
              <a:gd name="connsiteY4" fmla="*/ 0 h 1288013"/>
              <a:gd name="connsiteX5" fmla="*/ 374217 w 374217"/>
              <a:gd name="connsiteY5" fmla="*/ 267790 h 1288013"/>
              <a:gd name="connsiteX6" fmla="*/ 310001 w 374217"/>
              <a:gd name="connsiteY6" fmla="*/ 267790 h 1288013"/>
              <a:gd name="connsiteX7" fmla="*/ 310001 w 374217"/>
              <a:gd name="connsiteY7" fmla="*/ 913545 h 1288013"/>
              <a:gd name="connsiteX8" fmla="*/ 313760 w 374217"/>
              <a:gd name="connsiteY8" fmla="*/ 1288013 h 1288013"/>
              <a:gd name="connsiteX9" fmla="*/ 52503 w 374217"/>
              <a:gd name="connsiteY9" fmla="*/ 1198982 h 128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217" h="1288013">
                <a:moveTo>
                  <a:pt x="52503" y="1198982"/>
                </a:moveTo>
                <a:lnTo>
                  <a:pt x="64216" y="667759"/>
                </a:lnTo>
                <a:lnTo>
                  <a:pt x="64216" y="267790"/>
                </a:lnTo>
                <a:lnTo>
                  <a:pt x="0" y="267790"/>
                </a:lnTo>
                <a:lnTo>
                  <a:pt x="187109" y="0"/>
                </a:lnTo>
                <a:lnTo>
                  <a:pt x="374217" y="267790"/>
                </a:lnTo>
                <a:lnTo>
                  <a:pt x="310001" y="267790"/>
                </a:lnTo>
                <a:lnTo>
                  <a:pt x="310001" y="913545"/>
                </a:lnTo>
                <a:lnTo>
                  <a:pt x="313760" y="1288013"/>
                </a:lnTo>
                <a:lnTo>
                  <a:pt x="52503" y="11989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igura a mano libera 15"/>
          <p:cNvSpPr/>
          <p:nvPr/>
        </p:nvSpPr>
        <p:spPr>
          <a:xfrm>
            <a:off x="3537499" y="3808003"/>
            <a:ext cx="2064852" cy="870069"/>
          </a:xfrm>
          <a:custGeom>
            <a:avLst/>
            <a:gdLst>
              <a:gd name="connsiteX0" fmla="*/ 0 w 1165647"/>
              <a:gd name="connsiteY0" fmla="*/ 136013 h 815915"/>
              <a:gd name="connsiteX1" fmla="*/ 136013 w 1165647"/>
              <a:gd name="connsiteY1" fmla="*/ 0 h 815915"/>
              <a:gd name="connsiteX2" fmla="*/ 1029634 w 1165647"/>
              <a:gd name="connsiteY2" fmla="*/ 0 h 815915"/>
              <a:gd name="connsiteX3" fmla="*/ 1165647 w 1165647"/>
              <a:gd name="connsiteY3" fmla="*/ 136013 h 815915"/>
              <a:gd name="connsiteX4" fmla="*/ 1165647 w 1165647"/>
              <a:gd name="connsiteY4" fmla="*/ 679902 h 815915"/>
              <a:gd name="connsiteX5" fmla="*/ 1029634 w 1165647"/>
              <a:gd name="connsiteY5" fmla="*/ 815915 h 815915"/>
              <a:gd name="connsiteX6" fmla="*/ 136013 w 1165647"/>
              <a:gd name="connsiteY6" fmla="*/ 815915 h 815915"/>
              <a:gd name="connsiteX7" fmla="*/ 0 w 1165647"/>
              <a:gd name="connsiteY7" fmla="*/ 679902 h 815915"/>
              <a:gd name="connsiteX8" fmla="*/ 0 w 1165647"/>
              <a:gd name="connsiteY8" fmla="*/ 136013 h 81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647" h="815915">
                <a:moveTo>
                  <a:pt x="0" y="136013"/>
                </a:moveTo>
                <a:cubicBezTo>
                  <a:pt x="0" y="60895"/>
                  <a:pt x="60895" y="0"/>
                  <a:pt x="136013" y="0"/>
                </a:cubicBezTo>
                <a:lnTo>
                  <a:pt x="1029634" y="0"/>
                </a:lnTo>
                <a:cubicBezTo>
                  <a:pt x="1104752" y="0"/>
                  <a:pt x="1165647" y="60895"/>
                  <a:pt x="1165647" y="136013"/>
                </a:cubicBezTo>
                <a:lnTo>
                  <a:pt x="1165647" y="679902"/>
                </a:lnTo>
                <a:cubicBezTo>
                  <a:pt x="1165647" y="755020"/>
                  <a:pt x="1104752" y="815915"/>
                  <a:pt x="1029634" y="815915"/>
                </a:cubicBezTo>
                <a:lnTo>
                  <a:pt x="136013" y="815915"/>
                </a:lnTo>
                <a:cubicBezTo>
                  <a:pt x="60895" y="815915"/>
                  <a:pt x="0" y="755020"/>
                  <a:pt x="0" y="679902"/>
                </a:cubicBezTo>
                <a:lnTo>
                  <a:pt x="0" y="13601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5557" tIns="85557" rIns="85557" bIns="8555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200" kern="1200" dirty="0" smtClean="0"/>
              <a:t>Titoli</a:t>
            </a:r>
            <a:endParaRPr lang="it-IT" sz="1200" kern="1200" dirty="0"/>
          </a:p>
        </p:txBody>
      </p:sp>
      <p:sp>
        <p:nvSpPr>
          <p:cNvPr id="17" name="Rettangolo 16"/>
          <p:cNvSpPr/>
          <p:nvPr/>
        </p:nvSpPr>
        <p:spPr>
          <a:xfrm>
            <a:off x="5602353" y="3890983"/>
            <a:ext cx="1501776" cy="7032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igura a mano libera 17"/>
          <p:cNvSpPr/>
          <p:nvPr/>
        </p:nvSpPr>
        <p:spPr>
          <a:xfrm>
            <a:off x="5320816" y="5674741"/>
            <a:ext cx="2064852" cy="870069"/>
          </a:xfrm>
          <a:custGeom>
            <a:avLst/>
            <a:gdLst>
              <a:gd name="connsiteX0" fmla="*/ 0 w 1165647"/>
              <a:gd name="connsiteY0" fmla="*/ 136013 h 815915"/>
              <a:gd name="connsiteX1" fmla="*/ 136013 w 1165647"/>
              <a:gd name="connsiteY1" fmla="*/ 0 h 815915"/>
              <a:gd name="connsiteX2" fmla="*/ 1029634 w 1165647"/>
              <a:gd name="connsiteY2" fmla="*/ 0 h 815915"/>
              <a:gd name="connsiteX3" fmla="*/ 1165647 w 1165647"/>
              <a:gd name="connsiteY3" fmla="*/ 136013 h 815915"/>
              <a:gd name="connsiteX4" fmla="*/ 1165647 w 1165647"/>
              <a:gd name="connsiteY4" fmla="*/ 679902 h 815915"/>
              <a:gd name="connsiteX5" fmla="*/ 1029634 w 1165647"/>
              <a:gd name="connsiteY5" fmla="*/ 815915 h 815915"/>
              <a:gd name="connsiteX6" fmla="*/ 136013 w 1165647"/>
              <a:gd name="connsiteY6" fmla="*/ 815915 h 815915"/>
              <a:gd name="connsiteX7" fmla="*/ 0 w 1165647"/>
              <a:gd name="connsiteY7" fmla="*/ 679902 h 815915"/>
              <a:gd name="connsiteX8" fmla="*/ 0 w 1165647"/>
              <a:gd name="connsiteY8" fmla="*/ 136013 h 81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647" h="815915">
                <a:moveTo>
                  <a:pt x="0" y="136013"/>
                </a:moveTo>
                <a:cubicBezTo>
                  <a:pt x="0" y="60895"/>
                  <a:pt x="60895" y="0"/>
                  <a:pt x="136013" y="0"/>
                </a:cubicBezTo>
                <a:lnTo>
                  <a:pt x="1029634" y="0"/>
                </a:lnTo>
                <a:cubicBezTo>
                  <a:pt x="1104752" y="0"/>
                  <a:pt x="1165647" y="60895"/>
                  <a:pt x="1165647" y="136013"/>
                </a:cubicBezTo>
                <a:lnTo>
                  <a:pt x="1165647" y="679902"/>
                </a:lnTo>
                <a:cubicBezTo>
                  <a:pt x="1165647" y="755020"/>
                  <a:pt x="1104752" y="815915"/>
                  <a:pt x="1029634" y="815915"/>
                </a:cubicBezTo>
                <a:lnTo>
                  <a:pt x="136013" y="815915"/>
                </a:lnTo>
                <a:cubicBezTo>
                  <a:pt x="60895" y="815915"/>
                  <a:pt x="0" y="755020"/>
                  <a:pt x="0" y="679902"/>
                </a:cubicBezTo>
                <a:lnTo>
                  <a:pt x="0" y="13601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5557" tIns="85557" rIns="85557" bIns="8555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200" kern="1200" dirty="0" smtClean="0"/>
              <a:t>Capitoli/Articoli</a:t>
            </a:r>
            <a:endParaRPr lang="it-IT" sz="1200" kern="1200" dirty="0"/>
          </a:p>
        </p:txBody>
      </p:sp>
      <p:sp>
        <p:nvSpPr>
          <p:cNvPr id="19" name="Rettangolo 18"/>
          <p:cNvSpPr/>
          <p:nvPr/>
        </p:nvSpPr>
        <p:spPr>
          <a:xfrm>
            <a:off x="2321365" y="1934181"/>
            <a:ext cx="4757920" cy="667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chemeClr val="tx2"/>
                </a:solidFill>
              </a:rPr>
              <a:t>Funzioni principali e obiettivi strategici </a:t>
            </a:r>
            <a:r>
              <a:rPr lang="it-IT" sz="1600" b="1" dirty="0">
                <a:solidFill>
                  <a:schemeClr val="tx2"/>
                </a:solidFill>
              </a:rPr>
              <a:t>in cui </a:t>
            </a:r>
            <a:r>
              <a:rPr lang="it-IT" sz="1600" b="1" dirty="0" smtClean="0">
                <a:solidFill>
                  <a:schemeClr val="tx2"/>
                </a:solidFill>
              </a:rPr>
              <a:t>il Comune </a:t>
            </a:r>
            <a:r>
              <a:rPr lang="it-IT" sz="1600" b="1" dirty="0">
                <a:solidFill>
                  <a:schemeClr val="tx2"/>
                </a:solidFill>
              </a:rPr>
              <a:t>decide </a:t>
            </a:r>
            <a:r>
              <a:rPr lang="it-IT" sz="1600" b="1" dirty="0" smtClean="0">
                <a:solidFill>
                  <a:schemeClr val="tx2"/>
                </a:solidFill>
              </a:rPr>
              <a:t>di investire </a:t>
            </a:r>
            <a:r>
              <a:rPr lang="it-IT" sz="1600" b="1" dirty="0">
                <a:solidFill>
                  <a:schemeClr val="tx2"/>
                </a:solidFill>
              </a:rPr>
              <a:t>le </a:t>
            </a:r>
            <a:r>
              <a:rPr lang="it-IT" sz="1600" b="1" dirty="0" smtClean="0">
                <a:solidFill>
                  <a:schemeClr val="tx2"/>
                </a:solidFill>
              </a:rPr>
              <a:t>proprie risorse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965870" y="2871682"/>
            <a:ext cx="4898190" cy="7157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 smtClean="0">
                <a:solidFill>
                  <a:schemeClr val="tx2"/>
                </a:solidFill>
              </a:rPr>
              <a:t>Insieme </a:t>
            </a:r>
            <a:r>
              <a:rPr lang="it-IT" sz="1600" b="1" dirty="0">
                <a:solidFill>
                  <a:schemeClr val="tx2"/>
                </a:solidFill>
              </a:rPr>
              <a:t>di attività </a:t>
            </a:r>
            <a:r>
              <a:rPr lang="it-IT" sz="1600" b="1" dirty="0" smtClean="0">
                <a:solidFill>
                  <a:schemeClr val="tx2"/>
                </a:solidFill>
              </a:rPr>
              <a:t>per raggiungere gli obiettivi </a:t>
            </a:r>
            <a:r>
              <a:rPr lang="it-IT" sz="1600" b="1" dirty="0">
                <a:solidFill>
                  <a:schemeClr val="tx2"/>
                </a:solidFill>
              </a:rPr>
              <a:t>definiti</a:t>
            </a:r>
          </a:p>
          <a:p>
            <a:pPr algn="just"/>
            <a:r>
              <a:rPr lang="it-IT" sz="1600" b="1" dirty="0">
                <a:solidFill>
                  <a:schemeClr val="tx2"/>
                </a:solidFill>
              </a:rPr>
              <a:t>nelle missioni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734372" y="3807123"/>
            <a:ext cx="5400600" cy="741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200" b="1" dirty="0">
                <a:solidFill>
                  <a:schemeClr val="tx2"/>
                </a:solidFill>
              </a:rPr>
              <a:t>classificazione </a:t>
            </a:r>
            <a:r>
              <a:rPr lang="it-IT" sz="1200" b="1" dirty="0" smtClean="0">
                <a:solidFill>
                  <a:schemeClr val="tx2"/>
                </a:solidFill>
              </a:rPr>
              <a:t>delle spese </a:t>
            </a:r>
            <a:r>
              <a:rPr lang="it-IT" sz="1200" b="1" dirty="0">
                <a:solidFill>
                  <a:schemeClr val="tx2"/>
                </a:solidFill>
              </a:rPr>
              <a:t>previste per </a:t>
            </a:r>
            <a:r>
              <a:rPr lang="it-IT" sz="1200" b="1" dirty="0" smtClean="0">
                <a:solidFill>
                  <a:schemeClr val="tx2"/>
                </a:solidFill>
              </a:rPr>
              <a:t>ciascun programma: 1</a:t>
            </a:r>
            <a:r>
              <a:rPr lang="it-IT" sz="1200" b="1" dirty="0">
                <a:solidFill>
                  <a:schemeClr val="tx2"/>
                </a:solidFill>
              </a:rPr>
              <a:t>. spese </a:t>
            </a:r>
            <a:r>
              <a:rPr lang="it-IT" sz="1200" b="1" dirty="0" smtClean="0">
                <a:solidFill>
                  <a:schemeClr val="tx2"/>
                </a:solidFill>
              </a:rPr>
              <a:t>correnti - 2</a:t>
            </a:r>
            <a:r>
              <a:rPr lang="it-IT" sz="1200" b="1" dirty="0">
                <a:solidFill>
                  <a:schemeClr val="tx2"/>
                </a:solidFill>
              </a:rPr>
              <a:t>. spese in conto </a:t>
            </a:r>
            <a:r>
              <a:rPr lang="it-IT" sz="1200" b="1" dirty="0" smtClean="0">
                <a:solidFill>
                  <a:schemeClr val="tx2"/>
                </a:solidFill>
              </a:rPr>
              <a:t>capitale  -3</a:t>
            </a:r>
            <a:r>
              <a:rPr lang="it-IT" sz="1200" b="1" dirty="0">
                <a:solidFill>
                  <a:schemeClr val="tx2"/>
                </a:solidFill>
              </a:rPr>
              <a:t>. spese per </a:t>
            </a:r>
            <a:r>
              <a:rPr lang="it-IT" sz="1200" b="1" dirty="0" smtClean="0">
                <a:solidFill>
                  <a:schemeClr val="tx2"/>
                </a:solidFill>
              </a:rPr>
              <a:t>incremento attività finanziarie - 4</a:t>
            </a:r>
            <a:r>
              <a:rPr lang="it-IT" sz="1200" b="1" dirty="0">
                <a:solidFill>
                  <a:schemeClr val="tx2"/>
                </a:solidFill>
              </a:rPr>
              <a:t>. rimborso di </a:t>
            </a:r>
            <a:r>
              <a:rPr lang="it-IT" sz="1200" b="1" dirty="0" smtClean="0">
                <a:solidFill>
                  <a:schemeClr val="tx2"/>
                </a:solidFill>
              </a:rPr>
              <a:t>prestiti - 5</a:t>
            </a:r>
            <a:r>
              <a:rPr lang="it-IT" sz="1200" b="1" dirty="0">
                <a:solidFill>
                  <a:schemeClr val="tx2"/>
                </a:solidFill>
              </a:rPr>
              <a:t>. chiusura </a:t>
            </a:r>
            <a:r>
              <a:rPr lang="it-IT" sz="1200" b="1" dirty="0" smtClean="0">
                <a:solidFill>
                  <a:schemeClr val="tx2"/>
                </a:solidFill>
              </a:rPr>
              <a:t>anticipazioni da </a:t>
            </a:r>
            <a:r>
              <a:rPr lang="it-IT" sz="1200" b="1" dirty="0">
                <a:solidFill>
                  <a:schemeClr val="tx2"/>
                </a:solidFill>
              </a:rPr>
              <a:t>istituto </a:t>
            </a:r>
            <a:r>
              <a:rPr lang="it-IT" sz="1200" b="1" dirty="0" smtClean="0">
                <a:solidFill>
                  <a:schemeClr val="tx2"/>
                </a:solidFill>
              </a:rPr>
              <a:t>tesoriere -6</a:t>
            </a:r>
            <a:r>
              <a:rPr lang="it-IT" sz="1200" b="1" dirty="0">
                <a:solidFill>
                  <a:schemeClr val="tx2"/>
                </a:solidFill>
              </a:rPr>
              <a:t>. spese per conto di </a:t>
            </a:r>
            <a:r>
              <a:rPr lang="it-IT" sz="1200" b="1" dirty="0" smtClean="0">
                <a:solidFill>
                  <a:schemeClr val="tx2"/>
                </a:solidFill>
              </a:rPr>
              <a:t>terzi e </a:t>
            </a:r>
            <a:r>
              <a:rPr lang="it-IT" sz="1200" b="1" dirty="0">
                <a:solidFill>
                  <a:schemeClr val="tx2"/>
                </a:solidFill>
              </a:rPr>
              <a:t>partite di giro)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7459904" y="5776165"/>
            <a:ext cx="2808312" cy="667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b="1" dirty="0" smtClean="0">
                <a:solidFill>
                  <a:schemeClr val="tx2"/>
                </a:solidFill>
              </a:rPr>
              <a:t>Sono unità elementari ai fini della gestione e rendicontazione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23" name="Figura a mano libera 22"/>
          <p:cNvSpPr/>
          <p:nvPr/>
        </p:nvSpPr>
        <p:spPr>
          <a:xfrm>
            <a:off x="2043814" y="5718211"/>
            <a:ext cx="2209516" cy="847681"/>
          </a:xfrm>
          <a:custGeom>
            <a:avLst/>
            <a:gdLst>
              <a:gd name="connsiteX0" fmla="*/ 0 w 1165647"/>
              <a:gd name="connsiteY0" fmla="*/ 136013 h 815915"/>
              <a:gd name="connsiteX1" fmla="*/ 136013 w 1165647"/>
              <a:gd name="connsiteY1" fmla="*/ 0 h 815915"/>
              <a:gd name="connsiteX2" fmla="*/ 1029634 w 1165647"/>
              <a:gd name="connsiteY2" fmla="*/ 0 h 815915"/>
              <a:gd name="connsiteX3" fmla="*/ 1165647 w 1165647"/>
              <a:gd name="connsiteY3" fmla="*/ 136013 h 815915"/>
              <a:gd name="connsiteX4" fmla="*/ 1165647 w 1165647"/>
              <a:gd name="connsiteY4" fmla="*/ 679902 h 815915"/>
              <a:gd name="connsiteX5" fmla="*/ 1029634 w 1165647"/>
              <a:gd name="connsiteY5" fmla="*/ 815915 h 815915"/>
              <a:gd name="connsiteX6" fmla="*/ 136013 w 1165647"/>
              <a:gd name="connsiteY6" fmla="*/ 815915 h 815915"/>
              <a:gd name="connsiteX7" fmla="*/ 0 w 1165647"/>
              <a:gd name="connsiteY7" fmla="*/ 679902 h 815915"/>
              <a:gd name="connsiteX8" fmla="*/ 0 w 1165647"/>
              <a:gd name="connsiteY8" fmla="*/ 136013 h 81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647" h="815915">
                <a:moveTo>
                  <a:pt x="0" y="136013"/>
                </a:moveTo>
                <a:cubicBezTo>
                  <a:pt x="0" y="60895"/>
                  <a:pt x="60895" y="0"/>
                  <a:pt x="136013" y="0"/>
                </a:cubicBezTo>
                <a:lnTo>
                  <a:pt x="1029634" y="0"/>
                </a:lnTo>
                <a:cubicBezTo>
                  <a:pt x="1104752" y="0"/>
                  <a:pt x="1165647" y="60895"/>
                  <a:pt x="1165647" y="136013"/>
                </a:cubicBezTo>
                <a:lnTo>
                  <a:pt x="1165647" y="679902"/>
                </a:lnTo>
                <a:cubicBezTo>
                  <a:pt x="1165647" y="755020"/>
                  <a:pt x="1104752" y="815915"/>
                  <a:pt x="1029634" y="815915"/>
                </a:cubicBezTo>
                <a:lnTo>
                  <a:pt x="136013" y="815915"/>
                </a:lnTo>
                <a:cubicBezTo>
                  <a:pt x="60895" y="815915"/>
                  <a:pt x="0" y="755020"/>
                  <a:pt x="0" y="679902"/>
                </a:cubicBezTo>
                <a:lnTo>
                  <a:pt x="0" y="13601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5557" tIns="85557" rIns="85557" bIns="8555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200" kern="1200" dirty="0" err="1" smtClean="0"/>
              <a:t>Macroaggregati</a:t>
            </a:r>
            <a:endParaRPr lang="it-IT" sz="1200" kern="1200" dirty="0"/>
          </a:p>
        </p:txBody>
      </p:sp>
      <p:sp>
        <p:nvSpPr>
          <p:cNvPr id="24" name="Freccia angolare in su 14"/>
          <p:cNvSpPr/>
          <p:nvPr/>
        </p:nvSpPr>
        <p:spPr>
          <a:xfrm rot="5400000">
            <a:off x="4610226" y="5640008"/>
            <a:ext cx="374216" cy="939535"/>
          </a:xfrm>
          <a:custGeom>
            <a:avLst/>
            <a:gdLst>
              <a:gd name="connsiteX0" fmla="*/ 0 w 748434"/>
              <a:gd name="connsiteY0" fmla="*/ 667759 h 913545"/>
              <a:gd name="connsiteX1" fmla="*/ 438433 w 748434"/>
              <a:gd name="connsiteY1" fmla="*/ 667759 h 913545"/>
              <a:gd name="connsiteX2" fmla="*/ 438433 w 748434"/>
              <a:gd name="connsiteY2" fmla="*/ 267790 h 913545"/>
              <a:gd name="connsiteX3" fmla="*/ 374217 w 748434"/>
              <a:gd name="connsiteY3" fmla="*/ 267790 h 913545"/>
              <a:gd name="connsiteX4" fmla="*/ 561326 w 748434"/>
              <a:gd name="connsiteY4" fmla="*/ 0 h 913545"/>
              <a:gd name="connsiteX5" fmla="*/ 748434 w 748434"/>
              <a:gd name="connsiteY5" fmla="*/ 267790 h 913545"/>
              <a:gd name="connsiteX6" fmla="*/ 684218 w 748434"/>
              <a:gd name="connsiteY6" fmla="*/ 267790 h 913545"/>
              <a:gd name="connsiteX7" fmla="*/ 684218 w 748434"/>
              <a:gd name="connsiteY7" fmla="*/ 913545 h 913545"/>
              <a:gd name="connsiteX8" fmla="*/ 0 w 748434"/>
              <a:gd name="connsiteY8" fmla="*/ 913545 h 913545"/>
              <a:gd name="connsiteX9" fmla="*/ 0 w 748434"/>
              <a:gd name="connsiteY9" fmla="*/ 667759 h 913545"/>
              <a:gd name="connsiteX0" fmla="*/ 0 w 748434"/>
              <a:gd name="connsiteY0" fmla="*/ 667759 h 1288013"/>
              <a:gd name="connsiteX1" fmla="*/ 438433 w 748434"/>
              <a:gd name="connsiteY1" fmla="*/ 667759 h 1288013"/>
              <a:gd name="connsiteX2" fmla="*/ 438433 w 748434"/>
              <a:gd name="connsiteY2" fmla="*/ 267790 h 1288013"/>
              <a:gd name="connsiteX3" fmla="*/ 374217 w 748434"/>
              <a:gd name="connsiteY3" fmla="*/ 267790 h 1288013"/>
              <a:gd name="connsiteX4" fmla="*/ 561326 w 748434"/>
              <a:gd name="connsiteY4" fmla="*/ 0 h 1288013"/>
              <a:gd name="connsiteX5" fmla="*/ 748434 w 748434"/>
              <a:gd name="connsiteY5" fmla="*/ 267790 h 1288013"/>
              <a:gd name="connsiteX6" fmla="*/ 684218 w 748434"/>
              <a:gd name="connsiteY6" fmla="*/ 267790 h 1288013"/>
              <a:gd name="connsiteX7" fmla="*/ 684218 w 748434"/>
              <a:gd name="connsiteY7" fmla="*/ 913545 h 1288013"/>
              <a:gd name="connsiteX8" fmla="*/ 687977 w 748434"/>
              <a:gd name="connsiteY8" fmla="*/ 1288013 h 1288013"/>
              <a:gd name="connsiteX9" fmla="*/ 0 w 748434"/>
              <a:gd name="connsiteY9" fmla="*/ 667759 h 1288013"/>
              <a:gd name="connsiteX0" fmla="*/ 52503 w 374217"/>
              <a:gd name="connsiteY0" fmla="*/ 1198982 h 1288013"/>
              <a:gd name="connsiteX1" fmla="*/ 64216 w 374217"/>
              <a:gd name="connsiteY1" fmla="*/ 667759 h 1288013"/>
              <a:gd name="connsiteX2" fmla="*/ 64216 w 374217"/>
              <a:gd name="connsiteY2" fmla="*/ 267790 h 1288013"/>
              <a:gd name="connsiteX3" fmla="*/ 0 w 374217"/>
              <a:gd name="connsiteY3" fmla="*/ 267790 h 1288013"/>
              <a:gd name="connsiteX4" fmla="*/ 187109 w 374217"/>
              <a:gd name="connsiteY4" fmla="*/ 0 h 1288013"/>
              <a:gd name="connsiteX5" fmla="*/ 374217 w 374217"/>
              <a:gd name="connsiteY5" fmla="*/ 267790 h 1288013"/>
              <a:gd name="connsiteX6" fmla="*/ 310001 w 374217"/>
              <a:gd name="connsiteY6" fmla="*/ 267790 h 1288013"/>
              <a:gd name="connsiteX7" fmla="*/ 310001 w 374217"/>
              <a:gd name="connsiteY7" fmla="*/ 913545 h 1288013"/>
              <a:gd name="connsiteX8" fmla="*/ 313760 w 374217"/>
              <a:gd name="connsiteY8" fmla="*/ 1288013 h 1288013"/>
              <a:gd name="connsiteX9" fmla="*/ 52503 w 374217"/>
              <a:gd name="connsiteY9" fmla="*/ 1198982 h 128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217" h="1288013">
                <a:moveTo>
                  <a:pt x="52503" y="1198982"/>
                </a:moveTo>
                <a:lnTo>
                  <a:pt x="64216" y="667759"/>
                </a:lnTo>
                <a:lnTo>
                  <a:pt x="64216" y="267790"/>
                </a:lnTo>
                <a:lnTo>
                  <a:pt x="0" y="267790"/>
                </a:lnTo>
                <a:lnTo>
                  <a:pt x="187109" y="0"/>
                </a:lnTo>
                <a:lnTo>
                  <a:pt x="374217" y="267790"/>
                </a:lnTo>
                <a:lnTo>
                  <a:pt x="310001" y="267790"/>
                </a:lnTo>
                <a:lnTo>
                  <a:pt x="310001" y="913545"/>
                </a:lnTo>
                <a:lnTo>
                  <a:pt x="313760" y="1288013"/>
                </a:lnTo>
                <a:lnTo>
                  <a:pt x="52503" y="11989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ttangolo 24"/>
          <p:cNvSpPr/>
          <p:nvPr/>
        </p:nvSpPr>
        <p:spPr>
          <a:xfrm>
            <a:off x="83488" y="5776165"/>
            <a:ext cx="1923208" cy="667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b="1" dirty="0">
                <a:solidFill>
                  <a:schemeClr val="tx2"/>
                </a:solidFill>
              </a:rPr>
              <a:t>ulteriore </a:t>
            </a:r>
            <a:r>
              <a:rPr lang="it-IT" sz="1400" b="1" dirty="0" smtClean="0">
                <a:solidFill>
                  <a:schemeClr val="tx2"/>
                </a:solidFill>
              </a:rPr>
              <a:t>articolazione in </a:t>
            </a:r>
            <a:r>
              <a:rPr lang="it-IT" sz="1400" b="1" dirty="0">
                <a:solidFill>
                  <a:schemeClr val="tx2"/>
                </a:solidFill>
              </a:rPr>
              <a:t>base alla </a:t>
            </a:r>
            <a:r>
              <a:rPr lang="it-IT" sz="1400" b="1" dirty="0" smtClean="0">
                <a:solidFill>
                  <a:schemeClr val="tx2"/>
                </a:solidFill>
              </a:rPr>
              <a:t>natura delle </a:t>
            </a:r>
            <a:r>
              <a:rPr lang="it-IT" sz="1400" b="1" dirty="0">
                <a:solidFill>
                  <a:schemeClr val="tx2"/>
                </a:solidFill>
              </a:rPr>
              <a:t>spese</a:t>
            </a:r>
            <a:endParaRPr lang="it-IT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Cos’è il bilancio di un Comune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477788" y="2636912"/>
            <a:ext cx="11161240" cy="3384376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it-IT" sz="4000" dirty="0"/>
              <a:t>Il bilancio è il </a:t>
            </a:r>
            <a:r>
              <a:rPr lang="it-IT" sz="4000" b="1" dirty="0"/>
              <a:t>documento contabile più importante </a:t>
            </a:r>
            <a:r>
              <a:rPr lang="it-IT" sz="4000" dirty="0"/>
              <a:t>del Comune.</a:t>
            </a:r>
          </a:p>
          <a:p>
            <a:pPr marL="0" indent="0">
              <a:buNone/>
            </a:pPr>
            <a:r>
              <a:rPr lang="it-IT" sz="4000" dirty="0"/>
              <a:t>Con il termine </a:t>
            </a:r>
            <a:r>
              <a:rPr lang="it-IT" sz="4000" i="1" dirty="0"/>
              <a:t>bilancio </a:t>
            </a:r>
            <a:r>
              <a:rPr lang="it-IT" sz="4000" dirty="0"/>
              <a:t>ci si riferisce comunemente a due documenti che </a:t>
            </a:r>
            <a:r>
              <a:rPr lang="it-IT" sz="4000" dirty="0" smtClean="0"/>
              <a:t>vengono approvati </a:t>
            </a:r>
            <a:r>
              <a:rPr lang="it-IT" sz="4000" dirty="0"/>
              <a:t>ogni </a:t>
            </a:r>
            <a:r>
              <a:rPr lang="it-IT" sz="4000" dirty="0" smtClean="0"/>
              <a:t>anno: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4000" dirty="0" smtClean="0"/>
              <a:t>Il bilancio di previsione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4000" dirty="0" smtClean="0"/>
              <a:t>Il bilancio consuntivo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Classificazione delle </a:t>
            </a:r>
            <a:r>
              <a:rPr lang="it-IT" dirty="0" smtClean="0"/>
              <a:t>Spese</a:t>
            </a:r>
            <a:endParaRPr lang="it-IT" dirty="0"/>
          </a:p>
        </p:txBody>
      </p:sp>
      <p:graphicFrame>
        <p:nvGraphicFramePr>
          <p:cNvPr id="4" name="Diagram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419639"/>
              </p:ext>
            </p:extLst>
          </p:nvPr>
        </p:nvGraphicFramePr>
        <p:xfrm>
          <a:off x="1629916" y="1988840"/>
          <a:ext cx="85430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65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2" y="189723"/>
            <a:ext cx="9828583" cy="1144556"/>
          </a:xfrm>
        </p:spPr>
        <p:txBody>
          <a:bodyPr/>
          <a:lstStyle/>
          <a:p>
            <a:r>
              <a:rPr lang="it-IT" dirty="0" smtClean="0"/>
              <a:t>Il </a:t>
            </a:r>
            <a:r>
              <a:rPr lang="it-IT" dirty="0" smtClean="0"/>
              <a:t>D.U.P. ( Documento Unico di Programmazione 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1764" y="1988840"/>
            <a:ext cx="11665296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La classificazione della spesa per </a:t>
            </a:r>
            <a:r>
              <a:rPr lang="it-IT" i="1" dirty="0"/>
              <a:t>missioni</a:t>
            </a:r>
            <a:r>
              <a:rPr lang="it-IT" dirty="0"/>
              <a:t>, </a:t>
            </a:r>
            <a:r>
              <a:rPr lang="it-IT" i="1" dirty="0"/>
              <a:t>programmi</a:t>
            </a:r>
            <a:r>
              <a:rPr lang="it-IT" dirty="0"/>
              <a:t>, </a:t>
            </a:r>
            <a:r>
              <a:rPr lang="it-IT" i="1" dirty="0" err="1"/>
              <a:t>macroaggregati</a:t>
            </a:r>
            <a:r>
              <a:rPr lang="it-IT" i="1" dirty="0"/>
              <a:t> </a:t>
            </a:r>
            <a:r>
              <a:rPr lang="it-IT" dirty="0"/>
              <a:t>e </a:t>
            </a:r>
            <a:r>
              <a:rPr lang="it-IT" i="1" dirty="0"/>
              <a:t>capitoli</a:t>
            </a:r>
            <a:r>
              <a:rPr lang="it-IT" i="1" dirty="0" smtClean="0"/>
              <a:t>/ articoli </a:t>
            </a:r>
            <a:r>
              <a:rPr lang="it-IT" dirty="0"/>
              <a:t>ha scopi contabili e fornisce poche informazioni sulle scelte politiche </a:t>
            </a:r>
            <a:r>
              <a:rPr lang="it-IT" dirty="0" smtClean="0"/>
              <a:t>che motivano </a:t>
            </a:r>
            <a:r>
              <a:rPr lang="it-IT" dirty="0"/>
              <a:t>le decisioni di spesa.</a:t>
            </a:r>
          </a:p>
          <a:p>
            <a:pPr marL="0" indent="0">
              <a:buNone/>
            </a:pPr>
            <a:r>
              <a:rPr lang="it-IT" dirty="0"/>
              <a:t>È necessario, quindi, mettere a disposizione </a:t>
            </a:r>
            <a:r>
              <a:rPr lang="it-IT" b="1" dirty="0"/>
              <a:t>altre informazioni riguardo alla </a:t>
            </a:r>
            <a:r>
              <a:rPr lang="it-IT" b="1" dirty="0" smtClean="0"/>
              <a:t>ricaduta della </a:t>
            </a:r>
            <a:r>
              <a:rPr lang="it-IT" b="1" dirty="0"/>
              <a:t>spesa sui destinatari finali </a:t>
            </a:r>
            <a:r>
              <a:rPr lang="it-IT" dirty="0" smtClean="0"/>
              <a:t>e fornire </a:t>
            </a:r>
            <a:r>
              <a:rPr lang="it-IT" b="1" dirty="0"/>
              <a:t>motivazioni comprensibili </a:t>
            </a:r>
            <a:r>
              <a:rPr lang="it-IT" dirty="0"/>
              <a:t>del perché si è decisa una certa spesa piuttosto </a:t>
            </a:r>
            <a:r>
              <a:rPr lang="it-IT" dirty="0" smtClean="0"/>
              <a:t>che un’altra</a:t>
            </a:r>
            <a:r>
              <a:rPr lang="it-IT" dirty="0"/>
              <a:t>, se questa spesa è ragionevole o costosa, perché non si poteva </a:t>
            </a:r>
            <a:r>
              <a:rPr lang="it-IT" dirty="0" smtClean="0"/>
              <a:t>spendere di </a:t>
            </a:r>
            <a:r>
              <a:rPr lang="it-IT" dirty="0"/>
              <a:t>più, ecc.</a:t>
            </a:r>
          </a:p>
          <a:p>
            <a:pPr marL="0" indent="0">
              <a:buNone/>
            </a:pPr>
            <a:r>
              <a:rPr lang="it-IT" dirty="0"/>
              <a:t>Ecco perché il bilancio di previsione è accompagnato dal </a:t>
            </a:r>
            <a:r>
              <a:rPr lang="it-IT" i="1" dirty="0"/>
              <a:t>DUP (Documento </a:t>
            </a:r>
            <a:r>
              <a:rPr lang="it-IT" i="1" dirty="0" smtClean="0"/>
              <a:t>unico di </a:t>
            </a:r>
            <a:r>
              <a:rPr lang="it-IT" i="1" dirty="0"/>
              <a:t>programmazione</a:t>
            </a:r>
            <a:r>
              <a:rPr lang="it-IT" i="1" dirty="0" smtClean="0"/>
              <a:t>). </a:t>
            </a:r>
            <a:r>
              <a:rPr lang="it-IT" dirty="0"/>
              <a:t>Il </a:t>
            </a:r>
            <a:r>
              <a:rPr lang="it-IT" i="1" dirty="0"/>
              <a:t>DUP </a:t>
            </a:r>
            <a:r>
              <a:rPr lang="it-IT" dirty="0"/>
              <a:t>presenta </a:t>
            </a:r>
            <a:r>
              <a:rPr lang="it-IT" b="1" dirty="0"/>
              <a:t>informazioni e dati che motivano le scelte di bilancio</a:t>
            </a:r>
            <a:r>
              <a:rPr lang="it-IT" dirty="0"/>
              <a:t>, </a:t>
            </a:r>
            <a:r>
              <a:rPr lang="it-IT" dirty="0" smtClean="0"/>
              <a:t>favorendone una </a:t>
            </a:r>
            <a:r>
              <a:rPr lang="it-IT" dirty="0"/>
              <a:t>migliore comprensione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2" y="189723"/>
            <a:ext cx="9828583" cy="1144556"/>
          </a:xfrm>
        </p:spPr>
        <p:txBody>
          <a:bodyPr/>
          <a:lstStyle/>
          <a:p>
            <a:r>
              <a:rPr lang="it-IT" dirty="0" smtClean="0"/>
              <a:t>Il </a:t>
            </a:r>
            <a:r>
              <a:rPr lang="it-IT" dirty="0" smtClean="0"/>
              <a:t>D.U.P. ( Documento Unico di Programmazione 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1764" y="1988840"/>
            <a:ext cx="11665296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È lo strumento di programmazione strategica e operativa con cui il Comune </a:t>
            </a:r>
            <a:r>
              <a:rPr lang="it-IT" dirty="0" smtClean="0"/>
              <a:t>organizza le </a:t>
            </a:r>
            <a:r>
              <a:rPr lang="it-IT" dirty="0"/>
              <a:t>attività e le risorse necessarie per realizzare i suoi fini sociali e </a:t>
            </a:r>
            <a:r>
              <a:rPr lang="it-IT" dirty="0" smtClean="0"/>
              <a:t>promuovere lo </a:t>
            </a:r>
            <a:r>
              <a:rPr lang="it-IT" dirty="0"/>
              <a:t>sviluppo economico e civile </a:t>
            </a:r>
            <a:r>
              <a:rPr lang="it-IT" dirty="0" smtClean="0"/>
              <a:t>del Comune. </a:t>
            </a:r>
          </a:p>
          <a:p>
            <a:pPr marL="0" indent="0">
              <a:buNone/>
            </a:pPr>
            <a:r>
              <a:rPr lang="it-IT" dirty="0" smtClean="0"/>
              <a:t>Si </a:t>
            </a:r>
            <a:r>
              <a:rPr lang="it-IT" dirty="0"/>
              <a:t>compone di due sezioni:</a:t>
            </a:r>
          </a:p>
          <a:p>
            <a:pPr marL="457200" indent="-457200">
              <a:buAutoNum type="arabicPeriod"/>
            </a:pPr>
            <a:r>
              <a:rPr lang="it-IT" dirty="0" smtClean="0"/>
              <a:t>la </a:t>
            </a:r>
            <a:r>
              <a:rPr lang="it-IT" b="1" dirty="0"/>
              <a:t>sezione strategica </a:t>
            </a:r>
            <a:r>
              <a:rPr lang="it-IT" dirty="0"/>
              <a:t>in cui è definito il programma delle attività </a:t>
            </a:r>
            <a:r>
              <a:rPr lang="it-IT" dirty="0" smtClean="0"/>
              <a:t>dell’Ente per </a:t>
            </a:r>
            <a:r>
              <a:rPr lang="it-IT" dirty="0"/>
              <a:t>l’</a:t>
            </a:r>
            <a:r>
              <a:rPr lang="it-IT" b="1" dirty="0"/>
              <a:t>intero periodo di mandato del </a:t>
            </a:r>
            <a:r>
              <a:rPr lang="it-IT" b="1" dirty="0" smtClean="0"/>
              <a:t>Sindaco.</a:t>
            </a:r>
          </a:p>
          <a:p>
            <a:pPr marL="457200" indent="-457200">
              <a:buAutoNum type="arabicPeriod"/>
            </a:pPr>
            <a:r>
              <a:rPr lang="it-IT" dirty="0" smtClean="0"/>
              <a:t>la </a:t>
            </a:r>
            <a:r>
              <a:rPr lang="it-IT" b="1" dirty="0"/>
              <a:t>sezione operativa </a:t>
            </a:r>
            <a:r>
              <a:rPr lang="it-IT" dirty="0"/>
              <a:t>che specifica, per ogni singola missione, i </a:t>
            </a:r>
            <a:r>
              <a:rPr lang="it-IT" dirty="0" smtClean="0"/>
              <a:t>programmi che </a:t>
            </a:r>
            <a:r>
              <a:rPr lang="it-IT" dirty="0"/>
              <a:t>il Comune metterà in atto per realizzare gli obiettivi definiti nella </a:t>
            </a:r>
            <a:r>
              <a:rPr lang="it-IT" dirty="0" smtClean="0"/>
              <a:t>sezione strategica</a:t>
            </a:r>
            <a:r>
              <a:rPr lang="it-IT" dirty="0"/>
              <a:t>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dirty="0"/>
              <a:t>sezione operativa si riferisce ad un </a:t>
            </a:r>
            <a:r>
              <a:rPr lang="it-IT" b="1" dirty="0"/>
              <a:t>periodo di 3 anni</a:t>
            </a:r>
            <a:r>
              <a:rPr lang="it-IT" dirty="0"/>
              <a:t>, che coincide </a:t>
            </a:r>
            <a:r>
              <a:rPr lang="it-IT" dirty="0" smtClean="0"/>
              <a:t>con quello </a:t>
            </a:r>
            <a:r>
              <a:rPr lang="it-IT" dirty="0"/>
              <a:t>del bilancio di previsione.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84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2" y="189723"/>
            <a:ext cx="9828583" cy="1144556"/>
          </a:xfrm>
        </p:spPr>
        <p:txBody>
          <a:bodyPr/>
          <a:lstStyle/>
          <a:p>
            <a:r>
              <a:rPr lang="it-IT" dirty="0" smtClean="0"/>
              <a:t>Il </a:t>
            </a:r>
            <a:r>
              <a:rPr lang="it-IT" dirty="0" smtClean="0"/>
              <a:t>Rendiconto finale (  bilancio consuntivo)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1764" y="1772816"/>
            <a:ext cx="11665296" cy="44644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Dopo aver rilevato le entrate e le spese effettive dell’anno, nei primi mesi </a:t>
            </a:r>
            <a:r>
              <a:rPr lang="it-IT" sz="2000" dirty="0" smtClean="0"/>
              <a:t>dell’anno successivo </a:t>
            </a:r>
            <a:r>
              <a:rPr lang="it-IT" sz="2000" dirty="0"/>
              <a:t>viene approvato il </a:t>
            </a:r>
            <a:r>
              <a:rPr lang="it-IT" sz="2000" b="1" i="1" dirty="0"/>
              <a:t>bilancio consuntivo </a:t>
            </a:r>
            <a:r>
              <a:rPr lang="it-IT" sz="2000" dirty="0"/>
              <a:t>(o </a:t>
            </a:r>
            <a:r>
              <a:rPr lang="it-IT" sz="2000" i="1" dirty="0"/>
              <a:t>conto consuntivo</a:t>
            </a:r>
            <a:r>
              <a:rPr lang="it-IT" sz="2000" dirty="0"/>
              <a:t>, o </a:t>
            </a:r>
            <a:r>
              <a:rPr lang="it-IT" sz="2000" i="1" dirty="0" smtClean="0"/>
              <a:t>rendiconto di </a:t>
            </a:r>
            <a:r>
              <a:rPr lang="it-IT" sz="2000" i="1" dirty="0"/>
              <a:t>gestione</a:t>
            </a:r>
            <a:r>
              <a:rPr lang="it-IT" sz="2000" dirty="0"/>
              <a:t>), in cui si prende atto dell’</a:t>
            </a:r>
            <a:r>
              <a:rPr lang="it-IT" sz="2000" i="1" dirty="0"/>
              <a:t>avanzo </a:t>
            </a:r>
            <a:r>
              <a:rPr lang="it-IT" sz="2000" dirty="0"/>
              <a:t>(utile) o del </a:t>
            </a:r>
            <a:r>
              <a:rPr lang="it-IT" sz="2000" i="1" dirty="0"/>
              <a:t>disavanzo </a:t>
            </a:r>
            <a:r>
              <a:rPr lang="it-IT" sz="2000" dirty="0"/>
              <a:t>(perdita</a:t>
            </a:r>
            <a:r>
              <a:rPr lang="it-IT" sz="2000" dirty="0" smtClean="0"/>
              <a:t>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 smtClean="0"/>
              <a:t>Il </a:t>
            </a:r>
            <a:r>
              <a:rPr lang="it-IT" sz="2000" i="1" dirty="0"/>
              <a:t>bilancio consuntivo </a:t>
            </a:r>
            <a:r>
              <a:rPr lang="it-IT" sz="2000" dirty="0"/>
              <a:t>è l’atto con cui la Giunta comunale rendiconta e certifica, </a:t>
            </a:r>
            <a:r>
              <a:rPr lang="it-IT" sz="2000" dirty="0" smtClean="0"/>
              <a:t>di fronte </a:t>
            </a:r>
            <a:r>
              <a:rPr lang="it-IT" sz="2000" dirty="0"/>
              <a:t>al Consiglio Comunale, </a:t>
            </a:r>
            <a:r>
              <a:rPr lang="it-IT" sz="2000" b="1" dirty="0"/>
              <a:t>le spese e le entrate effettivamente </a:t>
            </a:r>
            <a:r>
              <a:rPr lang="it-IT" sz="2000" b="1" dirty="0" smtClean="0"/>
              <a:t>sostenute nell’anno </a:t>
            </a:r>
            <a:r>
              <a:rPr lang="it-IT" sz="2000" dirty="0"/>
              <a:t>per la gestione dell’Ente.</a:t>
            </a:r>
          </a:p>
          <a:p>
            <a:pPr marL="0" indent="0">
              <a:buNone/>
            </a:pPr>
            <a:r>
              <a:rPr lang="it-IT" sz="2000" dirty="0"/>
              <a:t>Il </a:t>
            </a:r>
            <a:r>
              <a:rPr lang="it-IT" sz="2000" i="1" dirty="0"/>
              <a:t>bilancio consuntivo</a:t>
            </a:r>
            <a:r>
              <a:rPr lang="it-IT" sz="2000" dirty="0"/>
              <a:t>, approvato dal Consiglio Comunale, conclude il processo </a:t>
            </a:r>
            <a:r>
              <a:rPr lang="it-IT" sz="2000" dirty="0" smtClean="0"/>
              <a:t>di programmazione </a:t>
            </a:r>
            <a:r>
              <a:rPr lang="it-IT" sz="2000" dirty="0"/>
              <a:t>e di </a:t>
            </a:r>
            <a:r>
              <a:rPr lang="it-IT" sz="2000" dirty="0" smtClean="0"/>
              <a:t>controllo. Si </a:t>
            </a:r>
            <a:r>
              <a:rPr lang="it-IT" sz="2000" dirty="0"/>
              <a:t>tratta, infatti, di una sintesi al 31 dicembre dell’anno precedente che serve a</a:t>
            </a:r>
            <a:r>
              <a:rPr lang="it-IT" sz="2000" dirty="0" smtClean="0"/>
              <a:t>:</a:t>
            </a:r>
          </a:p>
          <a:p>
            <a:pPr marL="0" indent="0">
              <a:buNone/>
            </a:pPr>
            <a:r>
              <a:rPr lang="it-IT" sz="2000" dirty="0" smtClean="0"/>
              <a:t>• </a:t>
            </a:r>
            <a:r>
              <a:rPr lang="it-IT" sz="2000" dirty="0"/>
              <a:t>rendere conto alla comunità del corretto utilizzo delle risorse a disposizione </a:t>
            </a:r>
            <a:r>
              <a:rPr lang="it-IT" sz="2000" dirty="0" smtClean="0"/>
              <a:t>del Comune;</a:t>
            </a:r>
            <a:endParaRPr lang="it-IT" sz="2000" dirty="0"/>
          </a:p>
          <a:p>
            <a:pPr marL="0" indent="0">
              <a:buNone/>
            </a:pPr>
            <a:r>
              <a:rPr lang="it-IT" sz="2000" dirty="0"/>
              <a:t>• misurare il raggiungimento degli obiettivi e la realizzazione dei programmi </a:t>
            </a:r>
            <a:r>
              <a:rPr lang="it-IT" sz="2000" dirty="0" smtClean="0"/>
              <a:t>previsti; </a:t>
            </a:r>
          </a:p>
          <a:p>
            <a:pPr marL="0" indent="0">
              <a:buNone/>
            </a:pPr>
            <a:r>
              <a:rPr lang="it-IT" sz="2000" dirty="0" smtClean="0"/>
              <a:t>• </a:t>
            </a:r>
            <a:r>
              <a:rPr lang="it-IT" sz="2000" dirty="0"/>
              <a:t>valutare i risultati definitivi della gestione economica dell’anno precedente e </a:t>
            </a:r>
            <a:r>
              <a:rPr lang="it-IT" sz="2000" dirty="0" smtClean="0"/>
              <a:t>gli effetti </a:t>
            </a:r>
            <a:r>
              <a:rPr lang="it-IT" sz="2000" dirty="0"/>
              <a:t>socialmente rilevanti.</a:t>
            </a:r>
          </a:p>
          <a:p>
            <a:pPr marL="0" indent="0">
              <a:buNone/>
            </a:pPr>
            <a:r>
              <a:rPr lang="it-IT" sz="2000" dirty="0"/>
              <a:t>Il rendiconto evidenzia se le risorse sono state ottenute ed utilizzate </a:t>
            </a:r>
            <a:r>
              <a:rPr lang="it-IT" sz="2000" dirty="0" smtClean="0"/>
              <a:t>secondo quanto </a:t>
            </a:r>
            <a:r>
              <a:rPr lang="it-IT" sz="2000" dirty="0"/>
              <a:t>indicato dal bilancio di previsione e nel rispetto delle norme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07773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2" y="189723"/>
            <a:ext cx="9828583" cy="1144556"/>
          </a:xfrm>
        </p:spPr>
        <p:txBody>
          <a:bodyPr/>
          <a:lstStyle/>
          <a:p>
            <a:r>
              <a:rPr lang="it-IT" dirty="0" smtClean="0"/>
              <a:t>Il </a:t>
            </a:r>
            <a:r>
              <a:rPr lang="it-IT" dirty="0" smtClean="0"/>
              <a:t>Controllo dei risultati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1764" y="2492896"/>
            <a:ext cx="1166529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Durante l’anno è costantemente monitorato l’equilibrio di bilancio tra entrate e spese.</a:t>
            </a:r>
          </a:p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 smtClean="0"/>
              <a:t>Revisore dei Conti vigila </a:t>
            </a:r>
            <a:r>
              <a:rPr lang="it-IT" dirty="0"/>
              <a:t>sulla regolarità contabile, finanziaria ed </a:t>
            </a:r>
            <a:r>
              <a:rPr lang="it-IT" dirty="0" smtClean="0"/>
              <a:t>economica della </a:t>
            </a:r>
            <a:r>
              <a:rPr lang="it-IT" dirty="0"/>
              <a:t>gestione, mentre l’Amministrazione verifica costantemente le scelte di </a:t>
            </a:r>
            <a:r>
              <a:rPr lang="it-IT" dirty="0" smtClean="0"/>
              <a:t>programmazione e </a:t>
            </a:r>
            <a:r>
              <a:rPr lang="it-IT" dirty="0"/>
              <a:t>i risultati ottenuti rispetto agli obiettivi prefissati.</a:t>
            </a:r>
          </a:p>
          <a:p>
            <a:pPr marL="0" indent="0">
              <a:buNone/>
            </a:pPr>
            <a:r>
              <a:rPr lang="it-IT" dirty="0"/>
              <a:t>I risultati della gestione sono indicati nel bilancio consuntivo (o rendiconto), </a:t>
            </a:r>
            <a:r>
              <a:rPr lang="it-IT" dirty="0" smtClean="0"/>
              <a:t>approvato dal </a:t>
            </a:r>
            <a:r>
              <a:rPr lang="it-IT" dirty="0"/>
              <a:t>Consiglio Comunale entro il 30 aprile dell’anno successivo a quello </a:t>
            </a:r>
            <a:r>
              <a:rPr lang="it-IT" dirty="0" smtClean="0"/>
              <a:t>di riferimento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55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bilancio di previsione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7748" y="1844824"/>
            <a:ext cx="11881320" cy="4824536"/>
          </a:xfrm>
        </p:spPr>
        <p:txBody>
          <a:bodyPr>
            <a:noAutofit/>
          </a:bodyPr>
          <a:lstStyle/>
          <a:p>
            <a:r>
              <a:rPr lang="it-IT" sz="2000" dirty="0" smtClean="0"/>
              <a:t>è </a:t>
            </a:r>
            <a:r>
              <a:rPr lang="it-IT" sz="2000" dirty="0"/>
              <a:t>un </a:t>
            </a:r>
            <a:r>
              <a:rPr lang="it-IT" sz="2000" b="1" dirty="0"/>
              <a:t>documento </a:t>
            </a:r>
            <a:r>
              <a:rPr lang="it-IT" sz="2000" dirty="0"/>
              <a:t>con cui il Comune </a:t>
            </a:r>
            <a:r>
              <a:rPr lang="it-IT" sz="2000" b="1" dirty="0"/>
              <a:t>programma l’attività e i servizi </a:t>
            </a:r>
            <a:r>
              <a:rPr lang="it-IT" sz="2000" dirty="0" smtClean="0"/>
              <a:t>che offrirà </a:t>
            </a:r>
            <a:r>
              <a:rPr lang="it-IT" sz="2000" dirty="0"/>
              <a:t>ai cittadini nei 3 anni successivi, indicando le </a:t>
            </a:r>
            <a:r>
              <a:rPr lang="it-IT" sz="2000" b="1" dirty="0"/>
              <a:t>fonti di </a:t>
            </a:r>
            <a:r>
              <a:rPr lang="it-IT" sz="2000" b="1" dirty="0" smtClean="0"/>
              <a:t>finanziamento </a:t>
            </a:r>
            <a:r>
              <a:rPr lang="it-IT" sz="2000" dirty="0" smtClean="0"/>
              <a:t>a </a:t>
            </a:r>
            <a:r>
              <a:rPr lang="it-IT" sz="2000" dirty="0"/>
              <a:t>cui attingerà per pagare le spese.</a:t>
            </a:r>
          </a:p>
          <a:p>
            <a:r>
              <a:rPr lang="it-IT" sz="2000" dirty="0" smtClean="0"/>
              <a:t>specifica </a:t>
            </a:r>
            <a:r>
              <a:rPr lang="it-IT" sz="2000" dirty="0"/>
              <a:t>le </a:t>
            </a:r>
            <a:r>
              <a:rPr lang="it-IT" sz="2000" b="1" dirty="0"/>
              <a:t>entrate e </a:t>
            </a:r>
            <a:r>
              <a:rPr lang="it-IT" sz="2000" dirty="0"/>
              <a:t>le </a:t>
            </a:r>
            <a:r>
              <a:rPr lang="it-IT" sz="2000" b="1" dirty="0"/>
              <a:t>spese previste e autorizzate </a:t>
            </a:r>
            <a:r>
              <a:rPr lang="it-IT" sz="2000" dirty="0"/>
              <a:t>sulla base </a:t>
            </a:r>
            <a:r>
              <a:rPr lang="it-IT" sz="2000" dirty="0" smtClean="0"/>
              <a:t>delle necessità </a:t>
            </a:r>
            <a:r>
              <a:rPr lang="it-IT" sz="2000" dirty="0"/>
              <a:t>e delle priorità individuate dall’Amministrazione.</a:t>
            </a:r>
          </a:p>
          <a:p>
            <a:r>
              <a:rPr lang="it-IT" sz="2000" dirty="0" smtClean="0"/>
              <a:t>è </a:t>
            </a:r>
            <a:r>
              <a:rPr lang="it-IT" sz="2000" b="1" dirty="0"/>
              <a:t>triennale </a:t>
            </a:r>
            <a:r>
              <a:rPr lang="it-IT" sz="2000" dirty="0"/>
              <a:t>per permettere una programmazione di lungo periodo.</a:t>
            </a:r>
          </a:p>
          <a:p>
            <a:r>
              <a:rPr lang="it-IT" sz="2000" dirty="0" smtClean="0"/>
              <a:t>spese </a:t>
            </a:r>
            <a:r>
              <a:rPr lang="it-IT" sz="2000" dirty="0"/>
              <a:t>ed entrate previste devono uguagliarsi per raggiungere il </a:t>
            </a:r>
            <a:r>
              <a:rPr lang="it-IT" sz="2000" b="1" dirty="0"/>
              <a:t>pareggio </a:t>
            </a:r>
            <a:r>
              <a:rPr lang="it-IT" sz="2000" b="1" dirty="0" smtClean="0"/>
              <a:t>di bilancio</a:t>
            </a:r>
            <a:r>
              <a:rPr lang="it-IT" sz="2000" dirty="0"/>
              <a:t>, obbligatorio per legge. Dal 2016, pur rispettando il pareggio </a:t>
            </a:r>
            <a:r>
              <a:rPr lang="it-IT" sz="2000" dirty="0" smtClean="0"/>
              <a:t>di bilancio</a:t>
            </a:r>
            <a:r>
              <a:rPr lang="it-IT" sz="2000" dirty="0"/>
              <a:t>, le pubbliche amministrazioni devono anche osservare </a:t>
            </a:r>
            <a:r>
              <a:rPr lang="it-IT" sz="2000" dirty="0" smtClean="0"/>
              <a:t>ulteriori vincoli </a:t>
            </a:r>
            <a:r>
              <a:rPr lang="it-IT" sz="2000" dirty="0"/>
              <a:t>di finanza pubblica per garantire il contenimento della spesa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prevede il </a:t>
            </a:r>
            <a:r>
              <a:rPr lang="it-IT" sz="2000" i="1" dirty="0" smtClean="0"/>
              <a:t>Fondo crediti di dubbia esigibilità </a:t>
            </a:r>
            <a:r>
              <a:rPr lang="it-IT" sz="2000" dirty="0" smtClean="0"/>
              <a:t>che è un “paracadute” a garanzia degli equilibri, cioè </a:t>
            </a:r>
            <a:r>
              <a:rPr lang="it-IT" sz="2000" b="1" dirty="0" smtClean="0"/>
              <a:t>una somma “messa da parte” </a:t>
            </a:r>
            <a:r>
              <a:rPr lang="it-IT" sz="2000" dirty="0" smtClean="0"/>
              <a:t>per coprire i rischi derivanti da entrate già accertate e iscritte a bilancio (crediti) ma di dubbio e/o difficile incasso (ad es. le sanzioni amministrative per violazione del codice della strada, la tassa per la raccolta e smaltimento dei rifiuti, ecc.).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386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bilancio di previsione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1765" y="2708920"/>
            <a:ext cx="11665296" cy="2232248"/>
          </a:xfrm>
        </p:spPr>
        <p:txBody>
          <a:bodyPr>
            <a:noAutofit/>
          </a:bodyPr>
          <a:lstStyle/>
          <a:p>
            <a:r>
              <a:rPr lang="it-IT" dirty="0"/>
              <a:t>è approvato entro il 31 dicembre dell’anno prima a quello a cui si riferisce, o entro la data dell’eventuale proroga stabilita con decreto ministeriale.</a:t>
            </a:r>
          </a:p>
          <a:p>
            <a:r>
              <a:rPr lang="it-IT" dirty="0" smtClean="0"/>
              <a:t>se </a:t>
            </a:r>
            <a:r>
              <a:rPr lang="it-IT" dirty="0"/>
              <a:t>le previsioni di entrata o di spesa cambiano in seguito a eventi nuovi </a:t>
            </a:r>
            <a:r>
              <a:rPr lang="it-IT" dirty="0" smtClean="0"/>
              <a:t>o imprevedibili</a:t>
            </a:r>
            <a:r>
              <a:rPr lang="it-IT" dirty="0"/>
              <a:t>, è necessario apportare le </a:t>
            </a:r>
            <a:r>
              <a:rPr lang="it-IT" b="1" dirty="0"/>
              <a:t>variazioni di bilancio </a:t>
            </a:r>
            <a:r>
              <a:rPr lang="it-IT" dirty="0"/>
              <a:t>(che </a:t>
            </a:r>
            <a:r>
              <a:rPr lang="it-IT" dirty="0" smtClean="0"/>
              <a:t>seguono uno </a:t>
            </a:r>
            <a:r>
              <a:rPr lang="it-IT" dirty="0"/>
              <a:t>specifico percorso di approvazione).</a:t>
            </a:r>
          </a:p>
          <a:p>
            <a:r>
              <a:rPr lang="it-IT" dirty="0" smtClean="0"/>
              <a:t>quando </a:t>
            </a:r>
            <a:r>
              <a:rPr lang="it-IT" dirty="0"/>
              <a:t>il Consiglio Comunale ha approvato il bilancio, la Giunta </a:t>
            </a:r>
            <a:r>
              <a:rPr lang="it-IT" dirty="0" smtClean="0"/>
              <a:t>Comunale approva </a:t>
            </a:r>
            <a:r>
              <a:rPr lang="it-IT" dirty="0"/>
              <a:t>il </a:t>
            </a:r>
            <a:r>
              <a:rPr lang="it-IT" b="1" i="1" dirty="0"/>
              <a:t>Piano esecutivo di gestione </a:t>
            </a:r>
            <a:r>
              <a:rPr lang="it-IT" b="1" dirty="0"/>
              <a:t>(PEG), </a:t>
            </a:r>
            <a:r>
              <a:rPr lang="it-IT" dirty="0"/>
              <a:t>con cui affida ai </a:t>
            </a:r>
            <a:r>
              <a:rPr lang="it-IT" dirty="0" smtClean="0"/>
              <a:t>responsabili dei </a:t>
            </a:r>
            <a:r>
              <a:rPr lang="it-IT" dirty="0"/>
              <a:t>servizi gli obiettivi da raggiungere e le risorse finanziarie, strumentali </a:t>
            </a:r>
            <a:r>
              <a:rPr lang="it-IT" dirty="0" smtClean="0"/>
              <a:t>e umane </a:t>
            </a:r>
            <a:r>
              <a:rPr lang="it-IT" dirty="0"/>
              <a:t>da utilizzare.</a:t>
            </a:r>
          </a:p>
        </p:txBody>
      </p:sp>
    </p:spTree>
    <p:extLst>
      <p:ext uri="{BB962C8B-B14F-4D97-AF65-F5344CB8AC3E}">
        <p14:creationId xmlns:p14="http://schemas.microsoft.com/office/powerpoint/2010/main" val="18156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bilancio consuntivo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1765" y="2636912"/>
            <a:ext cx="11665296" cy="3240360"/>
          </a:xfrm>
        </p:spPr>
        <p:txBody>
          <a:bodyPr>
            <a:noAutofit/>
          </a:bodyPr>
          <a:lstStyle/>
          <a:p>
            <a:r>
              <a:rPr lang="it-IT" dirty="0"/>
              <a:t>è un </a:t>
            </a:r>
            <a:r>
              <a:rPr lang="it-IT" b="1" dirty="0"/>
              <a:t>documento di rendicontazione, </a:t>
            </a:r>
            <a:r>
              <a:rPr lang="it-IT" dirty="0"/>
              <a:t>quindi “tira le somme” a fine </a:t>
            </a:r>
            <a:r>
              <a:rPr lang="it-IT" dirty="0" smtClean="0"/>
              <a:t>anno per </a:t>
            </a:r>
            <a:r>
              <a:rPr lang="it-IT" dirty="0"/>
              <a:t>certificare le </a:t>
            </a:r>
            <a:r>
              <a:rPr lang="it-IT" b="1" dirty="0"/>
              <a:t>entrate e </a:t>
            </a:r>
            <a:r>
              <a:rPr lang="it-IT" dirty="0"/>
              <a:t>le </a:t>
            </a:r>
            <a:r>
              <a:rPr lang="it-IT" b="1" dirty="0"/>
              <a:t>spese effettivamente incassate e </a:t>
            </a:r>
            <a:r>
              <a:rPr lang="it-IT" b="1" dirty="0" smtClean="0"/>
              <a:t>sostenute </a:t>
            </a:r>
            <a:r>
              <a:rPr lang="it-IT" dirty="0" smtClean="0"/>
              <a:t>dal </a:t>
            </a:r>
            <a:r>
              <a:rPr lang="it-IT" dirty="0"/>
              <a:t>Comune</a:t>
            </a:r>
          </a:p>
          <a:p>
            <a:r>
              <a:rPr lang="it-IT" dirty="0" smtClean="0"/>
              <a:t>è </a:t>
            </a:r>
            <a:r>
              <a:rPr lang="it-IT" b="1" dirty="0"/>
              <a:t>annuale</a:t>
            </a:r>
          </a:p>
          <a:p>
            <a:r>
              <a:rPr lang="it-IT" dirty="0" smtClean="0"/>
              <a:t>viene </a:t>
            </a:r>
            <a:r>
              <a:rPr lang="it-IT" b="1" dirty="0"/>
              <a:t>approvato all’inizio dell’anno successivo </a:t>
            </a:r>
            <a:r>
              <a:rPr lang="it-IT" dirty="0"/>
              <a:t>a quello a cui si </a:t>
            </a:r>
            <a:r>
              <a:rPr lang="it-IT" dirty="0" smtClean="0"/>
              <a:t>riferisce </a:t>
            </a:r>
          </a:p>
          <a:p>
            <a:r>
              <a:rPr lang="it-IT" dirty="0" smtClean="0"/>
              <a:t>può </a:t>
            </a:r>
            <a:r>
              <a:rPr lang="it-IT" dirty="0"/>
              <a:t>presentare un </a:t>
            </a:r>
            <a:r>
              <a:rPr lang="it-IT" b="1" dirty="0"/>
              <a:t>“avanzo”</a:t>
            </a:r>
            <a:r>
              <a:rPr lang="it-IT" dirty="0"/>
              <a:t>, cioè somme non spese che vengono </a:t>
            </a:r>
            <a:r>
              <a:rPr lang="it-IT" dirty="0" smtClean="0"/>
              <a:t>rinviate all’anno </a:t>
            </a:r>
            <a:r>
              <a:rPr lang="it-IT" dirty="0"/>
              <a:t>successivo o accantonate, oppure un </a:t>
            </a:r>
            <a:r>
              <a:rPr lang="it-IT" b="1" dirty="0"/>
              <a:t>“disavanzo”</a:t>
            </a:r>
            <a:r>
              <a:rPr lang="it-IT" dirty="0"/>
              <a:t>, cioè </a:t>
            </a:r>
            <a:r>
              <a:rPr lang="it-IT" dirty="0" smtClean="0"/>
              <a:t>spese che </a:t>
            </a:r>
            <a:r>
              <a:rPr lang="it-IT" dirty="0"/>
              <a:t>superano le entrate dell’anno.</a:t>
            </a:r>
          </a:p>
        </p:txBody>
      </p:sp>
    </p:spTree>
    <p:extLst>
      <p:ext uri="{BB962C8B-B14F-4D97-AF65-F5344CB8AC3E}">
        <p14:creationId xmlns:p14="http://schemas.microsoft.com/office/powerpoint/2010/main" val="7128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bilanci del Comune di Pandino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61938" y="2636838"/>
            <a:ext cx="11664950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400" dirty="0"/>
              <a:t>Il bilancio comunale può essere consultato sul sito </a:t>
            </a:r>
            <a:r>
              <a:rPr lang="it-IT" sz="2400" dirty="0" smtClean="0">
                <a:hlinkClick r:id="rId2"/>
              </a:rPr>
              <a:t>www.comune.pandino.cr.it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(nella sezione Amministrazione trasparente - Bilanci).</a:t>
            </a:r>
          </a:p>
        </p:txBody>
      </p:sp>
    </p:spTree>
    <p:extLst>
      <p:ext uri="{BB962C8B-B14F-4D97-AF65-F5344CB8AC3E}">
        <p14:creationId xmlns:p14="http://schemas.microsoft.com/office/powerpoint/2010/main" val="8469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Il bilancio di previsione: come si legge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17748" y="1905000"/>
            <a:ext cx="11953328" cy="42672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it-IT" dirty="0"/>
              <a:t>Una breve premessa: nelle aziende pubbliche il bilancio si basa sulle </a:t>
            </a:r>
            <a:r>
              <a:rPr lang="it-IT" dirty="0" smtClean="0"/>
              <a:t>previsioni delle </a:t>
            </a:r>
            <a:r>
              <a:rPr lang="it-IT" dirty="0"/>
              <a:t>entrate e delle spese che si verificheranno nell’anno.</a:t>
            </a:r>
          </a:p>
          <a:p>
            <a:pPr marL="0" indent="0">
              <a:buNone/>
            </a:pPr>
            <a:r>
              <a:rPr lang="it-IT" dirty="0"/>
              <a:t>Parlando di entrate e spese, nel bilancio di previsione </a:t>
            </a:r>
            <a:r>
              <a:rPr lang="it-IT" dirty="0" smtClean="0"/>
              <a:t>del Comune, si </a:t>
            </a:r>
            <a:r>
              <a:rPr lang="it-IT" dirty="0"/>
              <a:t>distingue tra:</a:t>
            </a:r>
          </a:p>
          <a:p>
            <a:r>
              <a:rPr lang="it-IT" b="1" i="1" dirty="0" smtClean="0"/>
              <a:t>competenza</a:t>
            </a:r>
            <a:r>
              <a:rPr lang="it-IT" b="1" i="1" dirty="0"/>
              <a:t>: </a:t>
            </a:r>
            <a:r>
              <a:rPr lang="it-IT" dirty="0"/>
              <a:t>sono le entrate </a:t>
            </a:r>
            <a:r>
              <a:rPr lang="it-IT" b="1" dirty="0"/>
              <a:t>da accertare</a:t>
            </a:r>
            <a:r>
              <a:rPr lang="it-IT" dirty="0"/>
              <a:t>, cioè le entrate che l’ente ha </a:t>
            </a:r>
            <a:r>
              <a:rPr lang="it-IT" dirty="0" smtClean="0"/>
              <a:t>diritto di </a:t>
            </a:r>
            <a:r>
              <a:rPr lang="it-IT" dirty="0"/>
              <a:t>percepire (competenze attive), e le spese </a:t>
            </a:r>
            <a:r>
              <a:rPr lang="it-IT" b="1" dirty="0"/>
              <a:t>da impegnare</a:t>
            </a:r>
            <a:r>
              <a:rPr lang="it-IT" dirty="0"/>
              <a:t>, cioè le spese </a:t>
            </a:r>
            <a:r>
              <a:rPr lang="it-IT" dirty="0" smtClean="0"/>
              <a:t>che l’ente </a:t>
            </a:r>
            <a:r>
              <a:rPr lang="it-IT" dirty="0"/>
              <a:t>ha l’obbligo di pagare (competenze passive).</a:t>
            </a:r>
          </a:p>
          <a:p>
            <a:r>
              <a:rPr lang="it-IT" b="1" i="1" dirty="0" smtClean="0"/>
              <a:t>cassa</a:t>
            </a:r>
            <a:r>
              <a:rPr lang="it-IT" b="1" i="1" dirty="0"/>
              <a:t>: </a:t>
            </a:r>
            <a:r>
              <a:rPr lang="it-IT" dirty="0"/>
              <a:t>sono le entrate e le spese </a:t>
            </a:r>
            <a:r>
              <a:rPr lang="it-IT" b="1" dirty="0"/>
              <a:t>effettive </a:t>
            </a:r>
            <a:r>
              <a:rPr lang="it-IT" dirty="0"/>
              <a:t>che si prevedono nell’anno.</a:t>
            </a:r>
          </a:p>
          <a:p>
            <a:pPr marL="0" indent="0">
              <a:buNone/>
            </a:pPr>
            <a:r>
              <a:rPr lang="it-IT" dirty="0"/>
              <a:t>Questa distinzione è dovuta al fatto che non tutte le competenze di un anno </a:t>
            </a:r>
            <a:r>
              <a:rPr lang="it-IT" dirty="0" smtClean="0"/>
              <a:t>s’incassano nell’anno </a:t>
            </a:r>
            <a:r>
              <a:rPr lang="it-IT" dirty="0"/>
              <a:t>stesso, e non tutte le competenze passive si pagano nell’anno.</a:t>
            </a:r>
          </a:p>
          <a:p>
            <a:pPr marL="0" indent="0">
              <a:buNone/>
            </a:pPr>
            <a:r>
              <a:rPr lang="it-IT" dirty="0"/>
              <a:t>Allo stesso modo, in un anno, l’ente può riscuotere entrate già accertate negli </a:t>
            </a:r>
            <a:r>
              <a:rPr lang="it-IT" dirty="0" smtClean="0"/>
              <a:t>anni precedenti </a:t>
            </a:r>
            <a:r>
              <a:rPr lang="it-IT" dirty="0"/>
              <a:t>(residui attivi, crediti) e pagare spese già impegnate in anni </a:t>
            </a:r>
            <a:r>
              <a:rPr lang="it-IT" dirty="0" smtClean="0"/>
              <a:t>precedenti (</a:t>
            </a:r>
            <a:r>
              <a:rPr lang="it-IT" dirty="0"/>
              <a:t>residui passivi, debiti</a:t>
            </a:r>
            <a:r>
              <a:rPr lang="it-IT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Le Entrate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17748" y="1905000"/>
            <a:ext cx="11953328" cy="42672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it-IT" dirty="0"/>
              <a:t>L’analisi delle entrate di un bilancio, cioè delle </a:t>
            </a:r>
            <a:r>
              <a:rPr lang="it-IT" b="1" dirty="0"/>
              <a:t>risorse finanziarie di cui il </a:t>
            </a:r>
            <a:r>
              <a:rPr lang="it-IT" b="1" dirty="0" smtClean="0"/>
              <a:t>Comune  può </a:t>
            </a:r>
            <a:r>
              <a:rPr lang="it-IT" b="1" dirty="0"/>
              <a:t>disporre</a:t>
            </a:r>
            <a:r>
              <a:rPr lang="it-IT" dirty="0"/>
              <a:t>, è importante, perché una corretta politica delle </a:t>
            </a:r>
            <a:r>
              <a:rPr lang="it-IT" i="1" dirty="0"/>
              <a:t>entrate </a:t>
            </a:r>
            <a:r>
              <a:rPr lang="it-IT" dirty="0"/>
              <a:t>migliora </a:t>
            </a:r>
            <a:r>
              <a:rPr lang="it-IT" dirty="0" smtClean="0"/>
              <a:t>la possibilità </a:t>
            </a:r>
            <a:r>
              <a:rPr lang="it-IT" dirty="0"/>
              <a:t>di raggiungere gli obiettivi che l’Amministrazione propone per il </a:t>
            </a:r>
            <a:r>
              <a:rPr lang="it-IT" dirty="0" smtClean="0"/>
              <a:t>benessere dei </a:t>
            </a:r>
            <a:r>
              <a:rPr lang="it-IT" dirty="0"/>
              <a:t>cittadini.</a:t>
            </a:r>
          </a:p>
          <a:p>
            <a:pPr marL="0" indent="0">
              <a:buNone/>
            </a:pPr>
            <a:r>
              <a:rPr lang="it-IT" dirty="0"/>
              <a:t>L’</a:t>
            </a:r>
            <a:r>
              <a:rPr lang="it-IT" i="1" dirty="0"/>
              <a:t>entrata </a:t>
            </a:r>
            <a:r>
              <a:rPr lang="it-IT" dirty="0"/>
              <a:t>di un Comune nasce quando si verifica l’</a:t>
            </a:r>
            <a:r>
              <a:rPr lang="it-IT" i="1" dirty="0"/>
              <a:t>accertamento</a:t>
            </a:r>
            <a:r>
              <a:rPr lang="it-IT" dirty="0"/>
              <a:t>, cioè quando </a:t>
            </a:r>
            <a:r>
              <a:rPr lang="it-IT" dirty="0" smtClean="0"/>
              <a:t>sono individuati</a:t>
            </a:r>
            <a:r>
              <a:rPr lang="it-IT" dirty="0"/>
              <a:t>: la persona debitrice verso il Comune, la cifra dovuta, la ragione e </a:t>
            </a:r>
            <a:r>
              <a:rPr lang="it-IT" dirty="0" smtClean="0"/>
              <a:t>la scadenza</a:t>
            </a:r>
            <a:r>
              <a:rPr lang="it-IT" dirty="0"/>
              <a:t>. Le fasi successive sono:</a:t>
            </a:r>
          </a:p>
          <a:p>
            <a:r>
              <a:rPr lang="it-IT" dirty="0" smtClean="0"/>
              <a:t>la </a:t>
            </a:r>
            <a:r>
              <a:rPr lang="it-IT" i="1" dirty="0"/>
              <a:t>riscossione </a:t>
            </a:r>
            <a:r>
              <a:rPr lang="it-IT" dirty="0"/>
              <a:t>(momento in cui il debitore paga la somma dovuta al </a:t>
            </a:r>
            <a:r>
              <a:rPr lang="it-IT" dirty="0" smtClean="0"/>
              <a:t>Tesoriere/Cassiere </a:t>
            </a:r>
            <a:r>
              <a:rPr lang="it-IT" dirty="0"/>
              <a:t>del Comune o all’Agente della riscossione esterno, per es. nel </a:t>
            </a:r>
            <a:r>
              <a:rPr lang="it-IT" dirty="0" smtClean="0"/>
              <a:t>caso dei </a:t>
            </a:r>
            <a:r>
              <a:rPr lang="it-IT" dirty="0"/>
              <a:t>tributi)</a:t>
            </a:r>
          </a:p>
          <a:p>
            <a:r>
              <a:rPr lang="it-IT" dirty="0" smtClean="0"/>
              <a:t>il </a:t>
            </a:r>
            <a:r>
              <a:rPr lang="it-IT" i="1" dirty="0"/>
              <a:t>versamento </a:t>
            </a:r>
            <a:r>
              <a:rPr lang="it-IT" dirty="0"/>
              <a:t>(quando le somme riscosse sono trasferite nelle casse del Comune).</a:t>
            </a:r>
          </a:p>
          <a:p>
            <a:pPr marL="0" indent="0">
              <a:buNone/>
            </a:pPr>
            <a:r>
              <a:rPr lang="it-IT" dirty="0"/>
              <a:t>Non è detto che tutte le fasi avvengano nello stesso anno, quindi un’entrata </a:t>
            </a:r>
            <a:r>
              <a:rPr lang="it-IT" dirty="0" smtClean="0"/>
              <a:t>potrebbe essere </a:t>
            </a:r>
            <a:r>
              <a:rPr lang="it-IT" dirty="0"/>
              <a:t>accertata in un anno, ma l’entrata di denaro nelle casse comunali (riscossione</a:t>
            </a:r>
            <a:r>
              <a:rPr lang="it-IT" dirty="0" smtClean="0"/>
              <a:t>) potrebbe </a:t>
            </a:r>
            <a:r>
              <a:rPr lang="it-IT" dirty="0"/>
              <a:t>avvenire l’anno successivo, dando luogo ai cosiddetti </a:t>
            </a:r>
            <a:r>
              <a:rPr lang="it-IT" i="1" dirty="0">
                <a:hlinkClick r:id="rId3" action="ppaction://hlinksldjump"/>
              </a:rPr>
              <a:t>residui attivi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501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Le Entrate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17748" y="1905000"/>
            <a:ext cx="11953328" cy="42672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it-IT" dirty="0"/>
              <a:t>Le entrate di ogni Comune arrivano da voci differenti; per brevità si può dire </a:t>
            </a:r>
            <a:r>
              <a:rPr lang="it-IT" dirty="0" smtClean="0"/>
              <a:t>che si </a:t>
            </a:r>
            <a:r>
              <a:rPr lang="it-IT" dirty="0"/>
              <a:t>possono distinguere in due grandi categorie, </a:t>
            </a:r>
            <a:r>
              <a:rPr lang="it-IT" i="1" dirty="0">
                <a:hlinkClick r:id="rId3" action="ppaction://hlinksldjump"/>
              </a:rPr>
              <a:t>entrate correnti </a:t>
            </a:r>
            <a:r>
              <a:rPr lang="it-IT" dirty="0"/>
              <a:t>e </a:t>
            </a:r>
            <a:r>
              <a:rPr lang="it-IT" i="1" dirty="0">
                <a:hlinkClick r:id="rId3" action="ppaction://hlinksldjump"/>
              </a:rPr>
              <a:t>entrate in </a:t>
            </a:r>
            <a:r>
              <a:rPr lang="it-IT" i="1" dirty="0" smtClean="0">
                <a:hlinkClick r:id="rId3" action="ppaction://hlinksldjump"/>
              </a:rPr>
              <a:t>conto capitale </a:t>
            </a:r>
            <a:r>
              <a:rPr lang="it-IT" dirty="0"/>
              <a:t>e derivano principalmente da:</a:t>
            </a:r>
          </a:p>
          <a:p>
            <a:r>
              <a:rPr lang="it-IT" dirty="0" smtClean="0"/>
              <a:t>entrate </a:t>
            </a:r>
            <a:r>
              <a:rPr lang="it-IT" dirty="0"/>
              <a:t>tributarie: tributi locali</a:t>
            </a:r>
          </a:p>
          <a:p>
            <a:r>
              <a:rPr lang="it-IT" dirty="0" smtClean="0"/>
              <a:t>trasferimenti </a:t>
            </a:r>
            <a:r>
              <a:rPr lang="it-IT" dirty="0"/>
              <a:t>di altri enti (Stato, Regione, Provincia, </a:t>
            </a:r>
            <a:r>
              <a:rPr lang="it-IT" dirty="0" err="1"/>
              <a:t>ecc</a:t>
            </a:r>
            <a:r>
              <a:rPr lang="it-IT" dirty="0"/>
              <a:t>)</a:t>
            </a:r>
          </a:p>
          <a:p>
            <a:r>
              <a:rPr lang="it-IT" dirty="0" smtClean="0"/>
              <a:t>entrate </a:t>
            </a:r>
            <a:r>
              <a:rPr lang="it-IT" dirty="0"/>
              <a:t>extra-tributarie: canoni e affitti dei propri immobili, incassi legati ai </a:t>
            </a:r>
            <a:r>
              <a:rPr lang="it-IT" dirty="0" smtClean="0"/>
              <a:t>servizi che </a:t>
            </a:r>
            <a:r>
              <a:rPr lang="it-IT" dirty="0"/>
              <a:t>fornisce, sanzioni che </a:t>
            </a:r>
            <a:r>
              <a:rPr lang="it-IT" dirty="0" smtClean="0"/>
              <a:t>emette;</a:t>
            </a:r>
            <a:endParaRPr lang="it-IT" dirty="0"/>
          </a:p>
          <a:p>
            <a:r>
              <a:rPr lang="it-IT" dirty="0" smtClean="0"/>
              <a:t>entrate derivanti da altri enti finanziatori, sulla base della partecipazione a bandi.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00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ni di terra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323_TF02801065.potx" id="{A09EE1DC-32EF-4507-9490-18CCB452A9FE}" vid="{1F5BAAB2-4DF8-454E-B55B-E48B5FC2B11B}"/>
    </a:ext>
  </a:extLst>
</a:theme>
</file>

<file path=ppt/theme/theme2.xml><?xml version="1.0" encoding="utf-8"?>
<a:theme xmlns:a="http://schemas.openxmlformats.org/drawingml/2006/main" name="Tema di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colori terra (widescreen)</Template>
  <TotalTime>334</TotalTime>
  <Words>2119</Words>
  <Application>Microsoft Office PowerPoint</Application>
  <PresentationFormat>Personalizzato</PresentationFormat>
  <Paragraphs>193</Paragraphs>
  <Slides>24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Arial</vt:lpstr>
      <vt:lpstr>Corbel</vt:lpstr>
      <vt:lpstr>Toni di terra 16x9</vt:lpstr>
      <vt:lpstr>Il Bilancio del Comune per i cittadini</vt:lpstr>
      <vt:lpstr>Cos’è il bilancio di un Comune</vt:lpstr>
      <vt:lpstr>Il bilancio di previsione</vt:lpstr>
      <vt:lpstr>Il bilancio di previsione</vt:lpstr>
      <vt:lpstr>Il bilancio consuntivo</vt:lpstr>
      <vt:lpstr>I bilanci del Comune di Pandino</vt:lpstr>
      <vt:lpstr>Il bilancio di previsione: come si legge</vt:lpstr>
      <vt:lpstr>Le Entrate</vt:lpstr>
      <vt:lpstr>Le Entrate</vt:lpstr>
      <vt:lpstr>Le Entrate</vt:lpstr>
      <vt:lpstr>Le Entrate- TAG</vt:lpstr>
      <vt:lpstr>Classificazione delle Entrate</vt:lpstr>
      <vt:lpstr>Classificazione delle Entrate</vt:lpstr>
      <vt:lpstr>Entrate Correnti : le principali fonti </vt:lpstr>
      <vt:lpstr>Entrate in conto capitale : le principali fonti </vt:lpstr>
      <vt:lpstr>Le Spese</vt:lpstr>
      <vt:lpstr>Le Spese</vt:lpstr>
      <vt:lpstr>Le Spese- TAG</vt:lpstr>
      <vt:lpstr>Classificazione delle Spese</vt:lpstr>
      <vt:lpstr>Classificazione delle Spese</vt:lpstr>
      <vt:lpstr>Il D.U.P. ( Documento Unico di Programmazione )</vt:lpstr>
      <vt:lpstr>Il D.U.P. ( Documento Unico di Programmazione )</vt:lpstr>
      <vt:lpstr>Il Rendiconto finale (  bilancio consuntivo)</vt:lpstr>
      <vt:lpstr>Il Controllo dei risultati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Bilancio del Comune per i cittadini</dc:title>
  <dc:creator>Maria Luisa Loi</dc:creator>
  <cp:lastModifiedBy>Maria Luisa Loi</cp:lastModifiedBy>
  <cp:revision>39</cp:revision>
  <dcterms:created xsi:type="dcterms:W3CDTF">2018-07-26T12:15:31Z</dcterms:created>
  <dcterms:modified xsi:type="dcterms:W3CDTF">2018-08-16T09:51:44Z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