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7" r:id="rId2"/>
    <p:sldId id="260" r:id="rId3"/>
    <p:sldId id="259" r:id="rId4"/>
    <p:sldId id="258" r:id="rId5"/>
    <p:sldId id="261" r:id="rId6"/>
    <p:sldId id="263"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8/7/2019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06824216"/>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05491548"/>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05871424"/>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1479860"/>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06646660"/>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15940006"/>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95365791"/>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52547485"/>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75310632"/>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71729324"/>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57838583"/>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5922901"/>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4596878"/>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68994726"/>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7997502"/>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72600175"/>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17872264"/>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1161798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5874" y="788668"/>
            <a:ext cx="9905998" cy="1478570"/>
          </a:xfrm>
        </p:spPr>
        <p:txBody>
          <a:bodyPr/>
          <a:lstStyle/>
          <a:p>
            <a:r>
              <a:rPr lang="it-IT" dirty="0" smtClean="0"/>
              <a:t>Numeri di progetto :</a:t>
            </a:r>
            <a:br>
              <a:rPr lang="it-IT" dirty="0" smtClean="0"/>
            </a:br>
            <a:endParaRPr lang="it-IT" dirty="0"/>
          </a:p>
        </p:txBody>
      </p:sp>
      <p:sp>
        <p:nvSpPr>
          <p:cNvPr id="4" name="Segnaposto contenuto 3"/>
          <p:cNvSpPr>
            <a:spLocks noGrp="1"/>
          </p:cNvSpPr>
          <p:nvPr>
            <p:ph idx="1"/>
          </p:nvPr>
        </p:nvSpPr>
        <p:spPr>
          <a:xfrm>
            <a:off x="1580763" y="1494395"/>
            <a:ext cx="2248931" cy="791605"/>
          </a:xfrm>
          <a:solidFill>
            <a:srgbClr val="FFC000"/>
          </a:solidFill>
        </p:spPr>
        <p:txBody>
          <a:bodyPr/>
          <a:lstStyle/>
          <a:p>
            <a:pPr marL="0" indent="0" algn="ctr">
              <a:buNone/>
            </a:pPr>
            <a:r>
              <a:rPr lang="it-IT" dirty="0" smtClean="0"/>
              <a:t>19 COMUNI </a:t>
            </a:r>
            <a:endParaRPr lang="it-IT" dirty="0"/>
          </a:p>
        </p:txBody>
      </p:sp>
      <p:sp>
        <p:nvSpPr>
          <p:cNvPr id="5" name="Segnaposto contenuto 2"/>
          <p:cNvSpPr txBox="1">
            <a:spLocks/>
          </p:cNvSpPr>
          <p:nvPr/>
        </p:nvSpPr>
        <p:spPr>
          <a:xfrm>
            <a:off x="1580764" y="2028045"/>
            <a:ext cx="2248930" cy="4555926"/>
          </a:xfrm>
          <a:prstGeom prst="rect">
            <a:avLst/>
          </a:prstGeom>
          <a:solidFill>
            <a:srgbClr val="FFC000"/>
          </a:solidFill>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dirty="0" smtClean="0"/>
              <a:t>COMUNI ADERENTI </a:t>
            </a:r>
          </a:p>
          <a:p>
            <a:pPr marL="457200" indent="-457200">
              <a:buFont typeface="+mj-lt"/>
              <a:buAutoNum type="arabicPeriod"/>
            </a:pPr>
            <a:r>
              <a:rPr lang="it-IT" dirty="0" smtClean="0"/>
              <a:t>ANNICCO</a:t>
            </a:r>
          </a:p>
          <a:p>
            <a:pPr marL="457200" indent="-457200">
              <a:buFont typeface="+mj-lt"/>
              <a:buAutoNum type="arabicPeriod"/>
            </a:pPr>
            <a:r>
              <a:rPr lang="it-IT" dirty="0" smtClean="0"/>
              <a:t>CAMISANO </a:t>
            </a:r>
          </a:p>
          <a:p>
            <a:pPr marL="457200" indent="-457200">
              <a:buFont typeface="+mj-lt"/>
              <a:buAutoNum type="arabicPeriod"/>
            </a:pPr>
            <a:r>
              <a:rPr lang="it-IT" dirty="0" smtClean="0"/>
              <a:t>CAMPAGNOLA CREMASCA </a:t>
            </a:r>
          </a:p>
          <a:p>
            <a:pPr marL="457200" indent="-457200">
              <a:buFont typeface="+mj-lt"/>
              <a:buAutoNum type="arabicPeriod"/>
            </a:pPr>
            <a:r>
              <a:rPr lang="it-IT" dirty="0" smtClean="0"/>
              <a:t>CASALETTO CEREDANO </a:t>
            </a:r>
          </a:p>
          <a:p>
            <a:pPr marL="457200" indent="-457200">
              <a:buFont typeface="+mj-lt"/>
              <a:buAutoNum type="arabicPeriod"/>
            </a:pPr>
            <a:r>
              <a:rPr lang="it-IT" dirty="0" smtClean="0"/>
              <a:t>CASALETTO VAPRIO </a:t>
            </a:r>
          </a:p>
          <a:p>
            <a:pPr marL="457200" indent="-457200">
              <a:buFont typeface="+mj-lt"/>
              <a:buAutoNum type="arabicPeriod"/>
            </a:pPr>
            <a:r>
              <a:rPr lang="it-IT" dirty="0" smtClean="0"/>
              <a:t>CUMIGNANO S/N </a:t>
            </a:r>
          </a:p>
          <a:p>
            <a:pPr marL="457200" indent="-457200">
              <a:buFont typeface="+mj-lt"/>
              <a:buAutoNum type="arabicPeriod"/>
            </a:pPr>
            <a:r>
              <a:rPr lang="it-IT" dirty="0" smtClean="0"/>
              <a:t>DOVERA </a:t>
            </a:r>
          </a:p>
          <a:p>
            <a:pPr marL="457200" indent="-457200">
              <a:buFont typeface="+mj-lt"/>
              <a:buAutoNum type="arabicPeriod"/>
            </a:pPr>
            <a:r>
              <a:rPr lang="it-IT" dirty="0" smtClean="0"/>
              <a:t>GOMBITO </a:t>
            </a:r>
          </a:p>
          <a:p>
            <a:pPr marL="457200" indent="-457200">
              <a:buFont typeface="+mj-lt"/>
              <a:buAutoNum type="arabicPeriod"/>
            </a:pPr>
            <a:r>
              <a:rPr lang="it-IT" dirty="0" smtClean="0"/>
              <a:t>MADIGNANO </a:t>
            </a:r>
          </a:p>
          <a:p>
            <a:pPr marL="457200" indent="-457200">
              <a:buFont typeface="+mj-lt"/>
              <a:buAutoNum type="arabicPeriod"/>
            </a:pPr>
            <a:r>
              <a:rPr lang="it-IT" dirty="0" smtClean="0"/>
              <a:t>MONTE CREMASCO </a:t>
            </a:r>
          </a:p>
          <a:p>
            <a:pPr marL="457200" indent="-457200">
              <a:buFont typeface="+mj-lt"/>
              <a:buAutoNum type="arabicPeriod"/>
            </a:pPr>
            <a:r>
              <a:rPr lang="it-IT" dirty="0" smtClean="0"/>
              <a:t>MONTODINE </a:t>
            </a:r>
          </a:p>
          <a:p>
            <a:pPr marL="457200" indent="-457200">
              <a:buFont typeface="+mj-lt"/>
              <a:buAutoNum type="arabicPeriod"/>
            </a:pPr>
            <a:r>
              <a:rPr lang="it-IT" b="1" u="sng" dirty="0" smtClean="0"/>
              <a:t>PANDINO</a:t>
            </a:r>
            <a:r>
              <a:rPr lang="it-IT" dirty="0" smtClean="0"/>
              <a:t> </a:t>
            </a:r>
          </a:p>
          <a:p>
            <a:pPr marL="457200" indent="-457200">
              <a:buFont typeface="+mj-lt"/>
              <a:buAutoNum type="arabicPeriod"/>
            </a:pPr>
            <a:r>
              <a:rPr lang="it-IT" dirty="0" smtClean="0"/>
              <a:t>PIERANICA </a:t>
            </a:r>
          </a:p>
          <a:p>
            <a:pPr marL="457200" indent="-457200">
              <a:buFont typeface="+mj-lt"/>
              <a:buAutoNum type="arabicPeriod"/>
            </a:pPr>
            <a:r>
              <a:rPr lang="it-IT" dirty="0" smtClean="0"/>
              <a:t>QUINTANO </a:t>
            </a:r>
          </a:p>
          <a:p>
            <a:pPr marL="457200" indent="-457200">
              <a:buFont typeface="+mj-lt"/>
              <a:buAutoNum type="arabicPeriod"/>
            </a:pPr>
            <a:r>
              <a:rPr lang="it-IT" dirty="0" smtClean="0"/>
              <a:t>RICENGO </a:t>
            </a:r>
          </a:p>
          <a:p>
            <a:pPr marL="457200" indent="-457200">
              <a:buFont typeface="+mj-lt"/>
              <a:buAutoNum type="arabicPeriod"/>
            </a:pPr>
            <a:r>
              <a:rPr lang="it-IT" dirty="0" smtClean="0"/>
              <a:t>RIPALTA ARPINA </a:t>
            </a:r>
          </a:p>
          <a:p>
            <a:pPr marL="457200" indent="-457200">
              <a:buFont typeface="+mj-lt"/>
              <a:buAutoNum type="arabicPeriod"/>
            </a:pPr>
            <a:r>
              <a:rPr lang="it-IT" dirty="0" smtClean="0"/>
              <a:t>RIPALTA CREMASCA </a:t>
            </a:r>
          </a:p>
          <a:p>
            <a:pPr marL="457200" indent="-457200">
              <a:buFont typeface="+mj-lt"/>
              <a:buAutoNum type="arabicPeriod"/>
            </a:pPr>
            <a:r>
              <a:rPr lang="it-IT" dirty="0" smtClean="0"/>
              <a:t>SERGNANO </a:t>
            </a:r>
          </a:p>
          <a:p>
            <a:pPr marL="457200" indent="-457200">
              <a:buFont typeface="+mj-lt"/>
              <a:buAutoNum type="arabicPeriod"/>
            </a:pPr>
            <a:r>
              <a:rPr lang="it-IT" dirty="0" smtClean="0"/>
              <a:t>TRIGOLO </a:t>
            </a:r>
            <a:endParaRPr lang="it-IT" dirty="0"/>
          </a:p>
        </p:txBody>
      </p:sp>
      <p:sp>
        <p:nvSpPr>
          <p:cNvPr id="8" name="Segnaposto contenuto 3"/>
          <p:cNvSpPr txBox="1">
            <a:spLocks/>
          </p:cNvSpPr>
          <p:nvPr/>
        </p:nvSpPr>
        <p:spPr>
          <a:xfrm>
            <a:off x="6229641" y="2059810"/>
            <a:ext cx="5311582" cy="630318"/>
          </a:xfrm>
          <a:prstGeom prst="rect">
            <a:avLst/>
          </a:prstGeom>
          <a:solidFill>
            <a:srgbClr val="FFC000"/>
          </a:solidFill>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it-IT" sz="2500" dirty="0" smtClean="0"/>
          </a:p>
          <a:p>
            <a:pPr marL="0" indent="0" algn="ctr">
              <a:buFont typeface="Arial" panose="020B0604020202020204" pitchFamily="34" charset="0"/>
              <a:buNone/>
            </a:pPr>
            <a:r>
              <a:rPr lang="it-IT" sz="4000" dirty="0" smtClean="0"/>
              <a:t>VALORE DELL’IMPORTO DELLA CONCESSIONE MEDIANTE PROJECT FINANCING PER 20 ANNI </a:t>
            </a:r>
            <a:endParaRPr lang="it-IT" sz="4000" dirty="0"/>
          </a:p>
        </p:txBody>
      </p:sp>
      <p:sp>
        <p:nvSpPr>
          <p:cNvPr id="9" name="Segnaposto contenuto 3"/>
          <p:cNvSpPr txBox="1">
            <a:spLocks/>
          </p:cNvSpPr>
          <p:nvPr/>
        </p:nvSpPr>
        <p:spPr>
          <a:xfrm>
            <a:off x="8360745" y="1513335"/>
            <a:ext cx="3138144" cy="514710"/>
          </a:xfrm>
          <a:prstGeom prst="rect">
            <a:avLst/>
          </a:prstGeom>
          <a:solidFill>
            <a:srgbClr val="FFC000"/>
          </a:solid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it-IT" dirty="0" smtClean="0"/>
              <a:t>23 MILIONI DI EURO</a:t>
            </a:r>
            <a:endParaRPr lang="it-IT" dirty="0"/>
          </a:p>
        </p:txBody>
      </p:sp>
      <p:sp>
        <p:nvSpPr>
          <p:cNvPr id="10" name="Rettangolo 9"/>
          <p:cNvSpPr/>
          <p:nvPr/>
        </p:nvSpPr>
        <p:spPr>
          <a:xfrm>
            <a:off x="4269045" y="4989781"/>
            <a:ext cx="4338841" cy="369332"/>
          </a:xfrm>
          <a:prstGeom prst="rect">
            <a:avLst/>
          </a:prstGeom>
        </p:spPr>
        <p:txBody>
          <a:bodyPr wrap="square">
            <a:spAutoFit/>
          </a:bodyPr>
          <a:lstStyle/>
          <a:p>
            <a:r>
              <a:rPr lang="it-IT" dirty="0" smtClean="0"/>
              <a:t>ARCHITETTURA DI PROGETTO </a:t>
            </a:r>
            <a:endParaRPr lang="it-IT" dirty="0"/>
          </a:p>
        </p:txBody>
      </p:sp>
      <p:sp>
        <p:nvSpPr>
          <p:cNvPr id="11" name="Rettangolo 10"/>
          <p:cNvSpPr/>
          <p:nvPr/>
        </p:nvSpPr>
        <p:spPr>
          <a:xfrm>
            <a:off x="4303943" y="5342825"/>
            <a:ext cx="6096000" cy="1200329"/>
          </a:xfrm>
          <a:prstGeom prst="rect">
            <a:avLst/>
          </a:prstGeom>
        </p:spPr>
        <p:txBody>
          <a:bodyPr>
            <a:spAutoFit/>
          </a:bodyPr>
          <a:lstStyle/>
          <a:p>
            <a:r>
              <a:rPr lang="it-IT" dirty="0"/>
              <a:t>- Unico schema progettuale</a:t>
            </a:r>
          </a:p>
          <a:p>
            <a:r>
              <a:rPr lang="it-IT" dirty="0"/>
              <a:t>- Allegati tecnici di dettaglio per ciascun Comune</a:t>
            </a:r>
          </a:p>
          <a:p>
            <a:r>
              <a:rPr lang="it-IT" dirty="0"/>
              <a:t>-Unico progetto per reti intelligenti</a:t>
            </a:r>
          </a:p>
          <a:p>
            <a:r>
              <a:rPr lang="it-IT" dirty="0"/>
              <a:t>- Coordinamento tra gruppi </a:t>
            </a:r>
          </a:p>
        </p:txBody>
      </p:sp>
      <p:sp>
        <p:nvSpPr>
          <p:cNvPr id="12" name="Rettangolo 11"/>
          <p:cNvSpPr/>
          <p:nvPr/>
        </p:nvSpPr>
        <p:spPr>
          <a:xfrm>
            <a:off x="5943600" y="3038425"/>
            <a:ext cx="5844746" cy="2031325"/>
          </a:xfrm>
          <a:prstGeom prst="rect">
            <a:avLst/>
          </a:prstGeom>
        </p:spPr>
        <p:txBody>
          <a:bodyPr wrap="square">
            <a:spAutoFit/>
          </a:bodyPr>
          <a:lstStyle/>
          <a:p>
            <a:r>
              <a:rPr lang="it-IT" dirty="0"/>
              <a:t>Il progetto è coerente a gli obiettivi dell'Agenda Digitale Italiana e intende rispondere alle priorità definite dal Programma Energetico Ambientale della Regione Lombardia, finalizzato a interventi integrati tra </a:t>
            </a:r>
            <a:r>
              <a:rPr lang="it-IT" dirty="0" err="1"/>
              <a:t>efficientamento</a:t>
            </a:r>
            <a:r>
              <a:rPr lang="it-IT" dirty="0"/>
              <a:t> delle reti di illuminazione pubblica e infrastruttura per l'erogazione di servizi </a:t>
            </a:r>
            <a:r>
              <a:rPr lang="it-IT" dirty="0" err="1"/>
              <a:t>smart</a:t>
            </a:r>
            <a:r>
              <a:rPr lang="it-IT" dirty="0"/>
              <a:t>.</a:t>
            </a:r>
          </a:p>
        </p:txBody>
      </p:sp>
      <p:sp>
        <p:nvSpPr>
          <p:cNvPr id="13" name="Rettangolo 12"/>
          <p:cNvSpPr/>
          <p:nvPr/>
        </p:nvSpPr>
        <p:spPr>
          <a:xfrm>
            <a:off x="6191324" y="2771582"/>
            <a:ext cx="4338841" cy="369332"/>
          </a:xfrm>
          <a:prstGeom prst="rect">
            <a:avLst/>
          </a:prstGeom>
        </p:spPr>
        <p:txBody>
          <a:bodyPr wrap="square">
            <a:spAutoFit/>
          </a:bodyPr>
          <a:lstStyle/>
          <a:p>
            <a:r>
              <a:rPr lang="it-IT" dirty="0" smtClean="0"/>
              <a:t>IL PROGETTO </a:t>
            </a:r>
            <a:endParaRPr lang="it-IT" dirty="0"/>
          </a:p>
        </p:txBody>
      </p:sp>
      <p:pic>
        <p:nvPicPr>
          <p:cNvPr id="14" name="Immagine 13"/>
          <p:cNvPicPr>
            <a:picLocks noChangeAspect="1"/>
          </p:cNvPicPr>
          <p:nvPr/>
        </p:nvPicPr>
        <p:blipFill>
          <a:blip r:embed="rId2"/>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Immagi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6" name="Rettangolo 15"/>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sp>
        <p:nvSpPr>
          <p:cNvPr id="19" name="CasellaDiTesto 18"/>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sp>
        <p:nvSpPr>
          <p:cNvPr id="21" name="Cuore 20"/>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2"/>
          <a:stretch>
            <a:fillRect/>
          </a:stretch>
        </p:blipFill>
        <p:spPr>
          <a:xfrm>
            <a:off x="1525487" y="35002"/>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Cuore 25"/>
          <p:cNvSpPr/>
          <p:nvPr/>
        </p:nvSpPr>
        <p:spPr>
          <a:xfrm>
            <a:off x="1625568" y="200720"/>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27" name="CasellaDiTesto 26"/>
          <p:cNvSpPr txBox="1"/>
          <p:nvPr/>
        </p:nvSpPr>
        <p:spPr>
          <a:xfrm>
            <a:off x="2168286" y="258338"/>
            <a:ext cx="3980587" cy="369332"/>
          </a:xfrm>
          <a:prstGeom prst="rect">
            <a:avLst/>
          </a:prstGeom>
          <a:noFill/>
        </p:spPr>
        <p:txBody>
          <a:bodyPr wrap="square" rtlCol="0">
            <a:spAutoFit/>
          </a:bodyPr>
          <a:lstStyle/>
          <a:p>
            <a:r>
              <a:rPr lang="it-IT" dirty="0" smtClean="0"/>
              <a:t>Operazione Luce a Pandino</a:t>
            </a:r>
            <a:endParaRPr lang="it-IT" dirty="0"/>
          </a:p>
        </p:txBody>
      </p:sp>
      <p:pic>
        <p:nvPicPr>
          <p:cNvPr id="22" name="Immagine 21"/>
          <p:cNvPicPr>
            <a:picLocks noChangeAspect="1"/>
          </p:cNvPicPr>
          <p:nvPr/>
        </p:nvPicPr>
        <p:blipFill>
          <a:blip r:embed="rId4"/>
          <a:stretch>
            <a:fillRect/>
          </a:stretch>
        </p:blipFill>
        <p:spPr>
          <a:xfrm>
            <a:off x="3274217" y="1942843"/>
            <a:ext cx="2516073" cy="2275751"/>
          </a:xfrm>
          <a:prstGeom prst="rect">
            <a:avLst/>
          </a:prstGeom>
        </p:spPr>
      </p:pic>
    </p:spTree>
    <p:extLst>
      <p:ext uri="{BB962C8B-B14F-4D97-AF65-F5344CB8AC3E}">
        <p14:creationId xmlns:p14="http://schemas.microsoft.com/office/powerpoint/2010/main" val="611470386"/>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438" y="1206347"/>
            <a:ext cx="9905998" cy="1478570"/>
          </a:xfrm>
        </p:spPr>
        <p:txBody>
          <a:bodyPr>
            <a:normAutofit fontScale="90000"/>
          </a:bodyPr>
          <a:lstStyle/>
          <a:p>
            <a:pPr algn="ctr"/>
            <a:r>
              <a:rPr lang="it-IT" b="1" dirty="0"/>
              <a:t> Il quadro normativo della Regione Lombardia.</a:t>
            </a:r>
            <a:r>
              <a:rPr lang="it-IT" dirty="0"/>
              <a:t/>
            </a:r>
            <a:br>
              <a:rPr lang="it-IT" dirty="0"/>
            </a:br>
            <a:endParaRPr lang="it-IT" dirty="0"/>
          </a:p>
        </p:txBody>
      </p:sp>
      <p:sp>
        <p:nvSpPr>
          <p:cNvPr id="3" name="Segnaposto contenuto 2"/>
          <p:cNvSpPr>
            <a:spLocks noGrp="1"/>
          </p:cNvSpPr>
          <p:nvPr>
            <p:ph idx="1"/>
          </p:nvPr>
        </p:nvSpPr>
        <p:spPr>
          <a:xfrm>
            <a:off x="1294610" y="2233204"/>
            <a:ext cx="9905999" cy="3541714"/>
          </a:xfrm>
        </p:spPr>
        <p:txBody>
          <a:bodyPr>
            <a:normAutofit fontScale="70000" lnSpcReduction="20000"/>
          </a:bodyPr>
          <a:lstStyle/>
          <a:p>
            <a:pPr marL="0" indent="0">
              <a:buNone/>
            </a:pPr>
            <a:r>
              <a:rPr lang="it-IT" b="1" dirty="0"/>
              <a:t> </a:t>
            </a:r>
            <a:r>
              <a:rPr lang="it-IT" dirty="0" smtClean="0"/>
              <a:t>A </a:t>
            </a:r>
            <a:r>
              <a:rPr lang="it-IT" dirty="0"/>
              <a:t>livello regionale, in conformità alla citata direttiva 2012/27/UE e al Decreto Legislativo n. 102/2014, </a:t>
            </a:r>
            <a:r>
              <a:rPr lang="it-IT" b="1" dirty="0"/>
              <a:t>la Regione Lombardia ha perseguito l’obiettivo dell’efficienza energetica nel settore dell’illuminazione pubblica con la legge regionale del 5 ottobre 2015, n. 31</a:t>
            </a:r>
            <a:r>
              <a:rPr lang="it-IT" dirty="0"/>
              <a:t>. Il testo di legge in particolare persegue “</a:t>
            </a:r>
            <a:r>
              <a:rPr lang="it-IT" i="1" dirty="0"/>
              <a:t>l’</a:t>
            </a:r>
            <a:r>
              <a:rPr lang="it-IT" i="1" dirty="0" err="1"/>
              <a:t>efficientamento</a:t>
            </a:r>
            <a:r>
              <a:rPr lang="it-IT" i="1" dirty="0"/>
              <a:t> degli impianti di illuminazione esterna attraverso l’impiego di sorgenti luminose a ridotto consumo e a elevate prestazioni illuminotecniche, il risparmio energetico mediante il contenimento dell’illuminazione artificiale ai sensi dell’articolo 3 del d.lgs. 102/2014</a:t>
            </a:r>
            <a:r>
              <a:rPr lang="it-IT" dirty="0"/>
              <a:t>, </a:t>
            </a:r>
            <a:r>
              <a:rPr lang="it-IT" i="1" dirty="0"/>
              <a:t>la salvaguardia delle condizioni naturali nelle zone di particolare tutela dall’inquinamento luminoso e la riduzione dell’inquinamento luminoso sul territorio regionale, nell’interesse della tutela della salute umana dei cittadini, della biodiversità e degli equilibri ecologici</a:t>
            </a:r>
            <a:r>
              <a:rPr lang="it-IT" dirty="0"/>
              <a:t>” (cfr. art.1, comma 1).</a:t>
            </a:r>
          </a:p>
          <a:p>
            <a:endParaRPr lang="it-IT" dirty="0"/>
          </a:p>
        </p:txBody>
      </p:sp>
      <p:pic>
        <p:nvPicPr>
          <p:cNvPr id="4" name="Immagine 3"/>
          <p:cNvPicPr>
            <a:picLocks noChangeAspect="1"/>
          </p:cNvPicPr>
          <p:nvPr/>
        </p:nvPicPr>
        <p:blipFill>
          <a:blip r:embed="rId2"/>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ore 4"/>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6" name="CasellaDiTesto 5"/>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pic>
        <p:nvPicPr>
          <p:cNvPr id="7170" name="Picture 2" descr="Risultati immagini per regione lombardia efficientamento energe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229" y="5031122"/>
            <a:ext cx="2296416" cy="1263029"/>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1" name="Rettangolo 10"/>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8422615"/>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8229" y="-53423"/>
            <a:ext cx="9905998" cy="1478570"/>
          </a:xfrm>
        </p:spPr>
        <p:txBody>
          <a:bodyPr/>
          <a:lstStyle/>
          <a:p>
            <a:r>
              <a:rPr lang="it-IT" dirty="0" smtClean="0"/>
              <a:t>PANDINO – la situazione</a:t>
            </a:r>
            <a:endParaRPr lang="it-IT" dirty="0"/>
          </a:p>
        </p:txBody>
      </p:sp>
      <p:sp>
        <p:nvSpPr>
          <p:cNvPr id="3" name="Segnaposto contenuto 2"/>
          <p:cNvSpPr>
            <a:spLocks noGrp="1"/>
          </p:cNvSpPr>
          <p:nvPr>
            <p:ph idx="1"/>
          </p:nvPr>
        </p:nvSpPr>
        <p:spPr>
          <a:xfrm>
            <a:off x="1189465" y="887203"/>
            <a:ext cx="5959227" cy="4464823"/>
          </a:xfrm>
        </p:spPr>
        <p:txBody>
          <a:bodyPr>
            <a:noAutofit/>
          </a:bodyPr>
          <a:lstStyle/>
          <a:p>
            <a:r>
              <a:rPr lang="it-IT" sz="1200" dirty="0"/>
              <a:t>Nel progetto </a:t>
            </a:r>
            <a:r>
              <a:rPr lang="it-IT" sz="1200" dirty="0" smtClean="0"/>
              <a:t>si prevede la sostituzione di 1512 </a:t>
            </a:r>
            <a:r>
              <a:rPr lang="it-IT" sz="1200" dirty="0"/>
              <a:t>apparecchi in quanto su alcuni sostegni sono riportati 2 corpi illuminanti. </a:t>
            </a:r>
          </a:p>
          <a:p>
            <a:r>
              <a:rPr lang="it-IT" sz="1200" dirty="0"/>
              <a:t>Si nota fin da subito il numero elevato di impianti che riportano promiscuità sia meccaniche che elettriche o entrambi.</a:t>
            </a:r>
          </a:p>
          <a:p>
            <a:r>
              <a:rPr lang="it-IT" sz="1200" dirty="0"/>
              <a:t>L’indice basilare che </a:t>
            </a:r>
            <a:r>
              <a:rPr lang="it-IT" sz="1200" dirty="0" smtClean="0"/>
              <a:t>determina </a:t>
            </a:r>
            <a:r>
              <a:rPr lang="it-IT" sz="1200" dirty="0" err="1"/>
              <a:t>immeditamente</a:t>
            </a:r>
            <a:r>
              <a:rPr lang="it-IT" sz="1200" dirty="0"/>
              <a:t> la </a:t>
            </a:r>
            <a:r>
              <a:rPr lang="it-IT" sz="1200" dirty="0" err="1"/>
              <a:t>vetustità</a:t>
            </a:r>
            <a:r>
              <a:rPr lang="it-IT" sz="1200" dirty="0"/>
              <a:t> degli impianti presenti è il numero di corpi illuminanti a vapori di mercurio, tecnologia prevalentemente fino a metà anni. </a:t>
            </a:r>
          </a:p>
          <a:p>
            <a:r>
              <a:rPr lang="it-IT" sz="1200" b="1" dirty="0"/>
              <a:t>Si ricorda che la direttiva europea EU 245/2009 introduce il divieto di vendita di lampade a vapori di mercurio a far data dal 13 aprile 2015. </a:t>
            </a:r>
          </a:p>
          <a:p>
            <a:r>
              <a:rPr lang="it-IT" sz="1200" dirty="0"/>
              <a:t>Le sorgenti luminose esistenti si suddividono in: </a:t>
            </a:r>
          </a:p>
          <a:p>
            <a:r>
              <a:rPr lang="it-IT" sz="1200" dirty="0"/>
              <a:t>- Fluorescenti n°22 </a:t>
            </a:r>
          </a:p>
          <a:p>
            <a:r>
              <a:rPr lang="it-IT" sz="1200" dirty="0"/>
              <a:t>- </a:t>
            </a:r>
            <a:r>
              <a:rPr lang="it-IT" sz="1200" u="sng" dirty="0"/>
              <a:t>Vapori di mercurio n°384 </a:t>
            </a:r>
          </a:p>
          <a:p>
            <a:r>
              <a:rPr lang="it-IT" sz="1200" dirty="0"/>
              <a:t>- LED n°124 </a:t>
            </a:r>
          </a:p>
          <a:p>
            <a:r>
              <a:rPr lang="it-IT" sz="1200" dirty="0"/>
              <a:t>- Sodio </a:t>
            </a:r>
            <a:r>
              <a:rPr lang="it-IT" sz="1200" dirty="0" err="1"/>
              <a:t>a.p</a:t>
            </a:r>
            <a:r>
              <a:rPr lang="it-IT" sz="1200" dirty="0"/>
              <a:t>. n°761 </a:t>
            </a:r>
          </a:p>
          <a:p>
            <a:r>
              <a:rPr lang="it-IT" sz="1200" dirty="0"/>
              <a:t>- </a:t>
            </a:r>
            <a:r>
              <a:rPr lang="it-IT" sz="1200" dirty="0" err="1"/>
              <a:t>Joduri</a:t>
            </a:r>
            <a:r>
              <a:rPr lang="it-IT" sz="1200" dirty="0"/>
              <a:t> metallici n°211 </a:t>
            </a:r>
          </a:p>
          <a:p>
            <a:r>
              <a:rPr lang="it-IT" sz="1200" dirty="0"/>
              <a:t>- Altri n°10. </a:t>
            </a:r>
          </a:p>
        </p:txBody>
      </p:sp>
      <p:pic>
        <p:nvPicPr>
          <p:cNvPr id="6" name="Immagine 5"/>
          <p:cNvPicPr>
            <a:picLocks noChangeAspect="1"/>
          </p:cNvPicPr>
          <p:nvPr/>
        </p:nvPicPr>
        <p:blipFill>
          <a:blip r:embed="rId2"/>
          <a:stretch>
            <a:fillRect/>
          </a:stretch>
        </p:blipFill>
        <p:spPr>
          <a:xfrm>
            <a:off x="7271919" y="988513"/>
            <a:ext cx="3921639" cy="4089355"/>
          </a:xfrm>
          <a:prstGeom prst="rect">
            <a:avLst/>
          </a:prstGeom>
        </p:spPr>
      </p:pic>
      <p:pic>
        <p:nvPicPr>
          <p:cNvPr id="9" name="Immagine 8"/>
          <p:cNvPicPr>
            <a:picLocks noChangeAspect="1"/>
          </p:cNvPicPr>
          <p:nvPr/>
        </p:nvPicPr>
        <p:blipFill>
          <a:blip r:embed="rId3"/>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uore 9"/>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11" name="CasellaDiTesto 10"/>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pic>
        <p:nvPicPr>
          <p:cNvPr id="12"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4" name="Rettangolo 13"/>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sp>
        <p:nvSpPr>
          <p:cNvPr id="15" name="Segnaposto contenuto 2"/>
          <p:cNvSpPr txBox="1">
            <a:spLocks/>
          </p:cNvSpPr>
          <p:nvPr/>
        </p:nvSpPr>
        <p:spPr>
          <a:xfrm>
            <a:off x="1308229" y="5878285"/>
            <a:ext cx="10024762" cy="634641"/>
          </a:xfrm>
          <a:prstGeom prst="rect">
            <a:avLst/>
          </a:prstGeom>
          <a:solidFill>
            <a:srgbClr val="FFC000"/>
          </a:solidFill>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it-IT" dirty="0" smtClean="0"/>
              <a:t>L'obiettivo è quello di dotare la città di illuminazione a LED, completando un iter che ha già visto il Comune acquistare da Enel Sole quasi 1500 pali della LUCE. Un passo essenziale, avvenuto lo scorso anno, per poter procedere alla riqualificazione dell'illuminazione pubblica, sfruttando le più moderne tecnologie in ottica di risparmio e controllo del territorio.</a:t>
            </a:r>
          </a:p>
          <a:p>
            <a:pPr marL="144000" indent="-144000" algn="ctr">
              <a:spcBef>
                <a:spcPts val="0"/>
              </a:spcBef>
            </a:pPr>
            <a:endParaRPr lang="it-IT" dirty="0"/>
          </a:p>
        </p:txBody>
      </p:sp>
    </p:spTree>
    <p:extLst>
      <p:ext uri="{BB962C8B-B14F-4D97-AF65-F5344CB8AC3E}">
        <p14:creationId xmlns:p14="http://schemas.microsoft.com/office/powerpoint/2010/main" val="4131752211"/>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5976" y="88847"/>
            <a:ext cx="9905998" cy="1478570"/>
          </a:xfrm>
        </p:spPr>
        <p:txBody>
          <a:bodyPr/>
          <a:lstStyle/>
          <a:p>
            <a:r>
              <a:rPr lang="it-IT" dirty="0" smtClean="0"/>
              <a:t>OBIETTIVI </a:t>
            </a:r>
            <a:endParaRPr lang="it-IT" dirty="0"/>
          </a:p>
        </p:txBody>
      </p:sp>
      <p:sp>
        <p:nvSpPr>
          <p:cNvPr id="5" name="Rettangolo 4"/>
          <p:cNvSpPr/>
          <p:nvPr/>
        </p:nvSpPr>
        <p:spPr>
          <a:xfrm>
            <a:off x="6663531" y="3004909"/>
            <a:ext cx="5218905" cy="3544688"/>
          </a:xfrm>
          <a:prstGeom prst="rect">
            <a:avLst/>
          </a:prstGeom>
        </p:spPr>
        <p:txBody>
          <a:bodyPr wrap="square">
            <a:spAutoFit/>
          </a:bodyPr>
          <a:lstStyle/>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realizzazione </a:t>
            </a:r>
            <a:r>
              <a:rPr lang="it-IT" dirty="0">
                <a:latin typeface="Arial" panose="020B0604020202020204" pitchFamily="34" charset="0"/>
                <a:ea typeface="Calibri" panose="020F0502020204030204" pitchFamily="34" charset="0"/>
                <a:cs typeface="Times New Roman" panose="02020603050405020304" pitchFamily="18" charset="0"/>
              </a:rPr>
              <a:t>di nuovi cavidotti per la razionalizzazione dei quadri elettrici;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sostituzione </a:t>
            </a:r>
            <a:r>
              <a:rPr lang="it-IT" dirty="0">
                <a:latin typeface="Arial" panose="020B0604020202020204" pitchFamily="34" charset="0"/>
                <a:ea typeface="Calibri" panose="020F0502020204030204" pitchFamily="34" charset="0"/>
                <a:cs typeface="Times New Roman" panose="02020603050405020304" pitchFamily="18" charset="0"/>
              </a:rPr>
              <a:t>e installazione di linee aeree per eliminare la promiscuità elettrica in diversi tratti del centro storico;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pulizia </a:t>
            </a:r>
            <a:r>
              <a:rPr lang="it-IT" dirty="0">
                <a:latin typeface="Arial" panose="020B0604020202020204" pitchFamily="34" charset="0"/>
                <a:ea typeface="Calibri" panose="020F0502020204030204" pitchFamily="34" charset="0"/>
                <a:cs typeface="Times New Roman" panose="02020603050405020304" pitchFamily="18" charset="0"/>
              </a:rPr>
              <a:t>dei pozzetti che presentano materiale di risulta;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 </a:t>
            </a:r>
            <a:r>
              <a:rPr lang="it-IT" dirty="0">
                <a:latin typeface="Arial" panose="020B0604020202020204" pitchFamily="34" charset="0"/>
                <a:ea typeface="Calibri" panose="020F0502020204030204" pitchFamily="34" charset="0"/>
                <a:cs typeface="Times New Roman" panose="02020603050405020304" pitchFamily="18" charset="0"/>
              </a:rPr>
              <a:t>rifacimento dei quadri elettrici;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 </a:t>
            </a:r>
            <a:r>
              <a:rPr lang="it-IT" dirty="0">
                <a:latin typeface="Arial" panose="020B0604020202020204" pitchFamily="34" charset="0"/>
                <a:ea typeface="Calibri" panose="020F0502020204030204" pitchFamily="34" charset="0"/>
                <a:cs typeface="Times New Roman" panose="02020603050405020304" pitchFamily="18" charset="0"/>
              </a:rPr>
              <a:t>utilizzo di corpi illuminanti con driver programmabili;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inserimento </a:t>
            </a:r>
            <a:r>
              <a:rPr lang="it-IT" dirty="0">
                <a:latin typeface="Arial" panose="020B0604020202020204" pitchFamily="34" charset="0"/>
                <a:ea typeface="Calibri" panose="020F0502020204030204" pitchFamily="34" charset="0"/>
                <a:cs typeface="Times New Roman" panose="02020603050405020304" pitchFamily="18" charset="0"/>
              </a:rPr>
              <a:t>di telecontrollo da quadro.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886534" y="1149083"/>
            <a:ext cx="6096000" cy="5051383"/>
          </a:xfrm>
          <a:prstGeom prst="rect">
            <a:avLst/>
          </a:prstGeom>
        </p:spPr>
        <p:txBody>
          <a:bodyPr>
            <a:spAutoFit/>
          </a:bodyPr>
          <a:lstStyle/>
          <a:p>
            <a:pPr algn="just">
              <a:lnSpc>
                <a:spcPct val="107000"/>
              </a:lnSpc>
              <a:spcAft>
                <a:spcPts val="800"/>
              </a:spcAft>
            </a:pPr>
            <a:r>
              <a:rPr lang="it-IT" dirty="0">
                <a:latin typeface="Arial" panose="020B0604020202020204" pitchFamily="34" charset="0"/>
                <a:ea typeface="Calibri" panose="020F0502020204030204" pitchFamily="34" charset="0"/>
                <a:cs typeface="Times New Roman" panose="02020603050405020304" pitchFamily="18" charset="0"/>
              </a:rPr>
              <a:t> </a:t>
            </a:r>
            <a:r>
              <a:rPr lang="it-IT" dirty="0" smtClean="0">
                <a:latin typeface="Arial" panose="020B0604020202020204" pitchFamily="34" charset="0"/>
                <a:ea typeface="Calibri" panose="020F0502020204030204" pitchFamily="34" charset="0"/>
              </a:rPr>
              <a:t>In </a:t>
            </a:r>
            <a:r>
              <a:rPr lang="it-IT" dirty="0">
                <a:latin typeface="Arial" panose="020B0604020202020204" pitchFamily="34" charset="0"/>
                <a:ea typeface="Calibri" panose="020F0502020204030204" pitchFamily="34" charset="0"/>
              </a:rPr>
              <a:t>sintesi gli obiettivi preposti sono di seguito riassunti: </a:t>
            </a:r>
            <a:endParaRPr lang="it-IT" sz="2000" dirty="0">
              <a:latin typeface="Arial" panose="020B0604020202020204" pitchFamily="34" charset="0"/>
              <a:ea typeface="Calibri" panose="020F0502020204030204" pitchFamily="34" charset="0"/>
            </a:endParaRPr>
          </a:p>
          <a:p>
            <a:pPr marL="342900" lvl="0" indent="-342900">
              <a:spcAft>
                <a:spcPts val="340"/>
              </a:spcAft>
              <a:buFont typeface="Arial" panose="020B0604020202020204" pitchFamily="34" charset="0"/>
              <a:buChar char="•"/>
            </a:pPr>
            <a:r>
              <a:rPr lang="it-IT" dirty="0" smtClean="0">
                <a:latin typeface="Arial" panose="020B0604020202020204" pitchFamily="34" charset="0"/>
                <a:ea typeface="Calibri" panose="020F0502020204030204" pitchFamily="34" charset="0"/>
              </a:rPr>
              <a:t>sostituzione </a:t>
            </a:r>
            <a:r>
              <a:rPr lang="it-IT" dirty="0">
                <a:latin typeface="Arial" panose="020B0604020202020204" pitchFamily="34" charset="0"/>
                <a:ea typeface="Calibri" panose="020F0502020204030204" pitchFamily="34" charset="0"/>
              </a:rPr>
              <a:t>delle sorgenti luminose con sorgenti a led; </a:t>
            </a:r>
            <a:endParaRPr lang="it-IT" sz="2000" dirty="0">
              <a:latin typeface="Arial" panose="020B0604020202020204" pitchFamily="34" charset="0"/>
              <a:ea typeface="Calibri" panose="020F0502020204030204" pitchFamily="34" charset="0"/>
            </a:endParaRPr>
          </a:p>
          <a:p>
            <a:pPr marL="342900" lvl="0" indent="-342900">
              <a:spcAft>
                <a:spcPts val="340"/>
              </a:spcAft>
              <a:buFont typeface="Arial" panose="020B0604020202020204" pitchFamily="34" charset="0"/>
              <a:buChar char="•"/>
            </a:pPr>
            <a:r>
              <a:rPr lang="it-IT" dirty="0" smtClean="0">
                <a:latin typeface="Arial" panose="020B0604020202020204" pitchFamily="34" charset="0"/>
                <a:ea typeface="Calibri" panose="020F0502020204030204" pitchFamily="34" charset="0"/>
              </a:rPr>
              <a:t>sostituzione </a:t>
            </a:r>
            <a:r>
              <a:rPr lang="it-IT" dirty="0">
                <a:latin typeface="Arial" panose="020B0604020202020204" pitchFamily="34" charset="0"/>
                <a:ea typeface="Calibri" panose="020F0502020204030204" pitchFamily="34" charset="0"/>
              </a:rPr>
              <a:t>di tutti i corpi illuminanti stradali (ad esclusione di quelli recenti già con tecnologia a led); </a:t>
            </a:r>
            <a:endParaRPr lang="it-IT" sz="2000" dirty="0">
              <a:latin typeface="Arial" panose="020B060402020202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it-IT" dirty="0" smtClean="0">
                <a:latin typeface="Arial" panose="020B0604020202020204" pitchFamily="34" charset="0"/>
                <a:ea typeface="Calibri" panose="020F0502020204030204" pitchFamily="34" charset="0"/>
              </a:rPr>
              <a:t>sostituzione </a:t>
            </a:r>
            <a:r>
              <a:rPr lang="it-IT" dirty="0">
                <a:latin typeface="Arial" panose="020B0604020202020204" pitchFamily="34" charset="0"/>
                <a:ea typeface="Calibri" panose="020F0502020204030204" pitchFamily="34" charset="0"/>
              </a:rPr>
              <a:t>di tutti i sostegni ammalorati ; </a:t>
            </a:r>
            <a:endParaRPr lang="it-IT" sz="2000" dirty="0" smtClean="0">
              <a:latin typeface="Arial" panose="020B060402020202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it-IT" dirty="0" smtClean="0">
                <a:latin typeface="Symbol" panose="05050102010706020507" pitchFamily="18" charset="2"/>
                <a:ea typeface="Calibri" panose="020F0502020204030204" pitchFamily="34" charset="0"/>
                <a:cs typeface="Symbol" panose="05050102010706020507" pitchFamily="18" charset="2"/>
              </a:rPr>
              <a:t> </a:t>
            </a:r>
            <a:r>
              <a:rPr lang="it-IT" dirty="0">
                <a:latin typeface="Arial" panose="020B0604020202020204" pitchFamily="34" charset="0"/>
                <a:ea typeface="Calibri" panose="020F0502020204030204" pitchFamily="34" charset="0"/>
                <a:cs typeface="Times New Roman" panose="02020603050405020304" pitchFamily="18" charset="0"/>
              </a:rPr>
              <a:t>inserimento di nuovi punti luce in alcune vie o aree indicate nel progetto definitivo o nelle migliorie di gara; </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rimessa </a:t>
            </a:r>
            <a:r>
              <a:rPr lang="it-IT" dirty="0">
                <a:latin typeface="Arial" panose="020B0604020202020204" pitchFamily="34" charset="0"/>
                <a:ea typeface="Calibri" panose="020F0502020204030204" pitchFamily="34" charset="0"/>
                <a:cs typeface="Times New Roman" panose="02020603050405020304" pitchFamily="18" charset="0"/>
              </a:rPr>
              <a:t>a norma di sostegni inclinati o comunque fuori asse con eventuale rifacimento del plinto di </a:t>
            </a:r>
            <a:r>
              <a:rPr lang="it-IT" dirty="0" smtClean="0">
                <a:latin typeface="Arial" panose="020B0604020202020204" pitchFamily="34" charset="0"/>
                <a:ea typeface="Calibri" panose="020F0502020204030204" pitchFamily="34" charset="0"/>
                <a:cs typeface="Times New Roman" panose="02020603050405020304" pitchFamily="18" charset="0"/>
              </a:rPr>
              <a:t>infissione;</a:t>
            </a:r>
          </a:p>
          <a:p>
            <a:pPr marL="342900" lvl="0" indent="-342900">
              <a:lnSpc>
                <a:spcPct val="107000"/>
              </a:lnSpc>
              <a:spcAft>
                <a:spcPts val="335"/>
              </a:spcAft>
              <a:buFont typeface="Arial" panose="020B0604020202020204" pitchFamily="34" charset="0"/>
              <a:buChar char="•"/>
            </a:pPr>
            <a:r>
              <a:rPr lang="it-IT" dirty="0" smtClean="0">
                <a:latin typeface="Arial" panose="020B0604020202020204" pitchFamily="34" charset="0"/>
                <a:ea typeface="Calibri" panose="020F0502020204030204" pitchFamily="34" charset="0"/>
                <a:cs typeface="Times New Roman" panose="02020603050405020304" pitchFamily="18" charset="0"/>
              </a:rPr>
              <a:t>riqualificazione </a:t>
            </a:r>
            <a:r>
              <a:rPr lang="it-IT" dirty="0">
                <a:latin typeface="Arial" panose="020B0604020202020204" pitchFamily="34" charset="0"/>
                <a:ea typeface="Calibri" panose="020F0502020204030204" pitchFamily="34" charset="0"/>
                <a:cs typeface="Times New Roman" panose="02020603050405020304" pitchFamily="18" charset="0"/>
              </a:rPr>
              <a:t>delle giunzioni eseguite all’interno di pozzetti interrati che non garantiscono un adeguato </a:t>
            </a:r>
            <a:r>
              <a:rPr lang="it-IT" dirty="0" smtClean="0">
                <a:latin typeface="Arial" panose="020B0604020202020204" pitchFamily="34" charset="0"/>
                <a:ea typeface="Calibri" panose="020F0502020204030204" pitchFamily="34" charset="0"/>
                <a:cs typeface="Times New Roman" panose="02020603050405020304" pitchFamily="18" charset="0"/>
              </a:rPr>
              <a:t>isolamento;</a:t>
            </a:r>
          </a:p>
          <a:p>
            <a:pPr marL="342900" indent="-342900">
              <a:lnSpc>
                <a:spcPct val="107000"/>
              </a:lnSpc>
              <a:spcAft>
                <a:spcPts val="335"/>
              </a:spcAft>
              <a:buFont typeface="Arial" panose="020B0604020202020204" pitchFamily="34" charset="0"/>
              <a:buChar char="•"/>
            </a:pPr>
            <a:r>
              <a:rPr lang="it-IT" dirty="0">
                <a:latin typeface="Arial" panose="020B0604020202020204" pitchFamily="34" charset="0"/>
                <a:ea typeface="Calibri" panose="020F0502020204030204" pitchFamily="34" charset="0"/>
                <a:cs typeface="Times New Roman" panose="02020603050405020304" pitchFamily="18" charset="0"/>
              </a:rPr>
              <a:t>Inserimento di idonee morsettiere di derivazione all’</a:t>
            </a:r>
            <a:r>
              <a:rPr lang="it-IT" dirty="0" err="1">
                <a:latin typeface="Arial" panose="020B0604020202020204" pitchFamily="34" charset="0"/>
                <a:ea typeface="Calibri" panose="020F0502020204030204" pitchFamily="34" charset="0"/>
                <a:cs typeface="Times New Roman" panose="02020603050405020304" pitchFamily="18" charset="0"/>
              </a:rPr>
              <a:t>internod</a:t>
            </a:r>
            <a:r>
              <a:rPr lang="it-IT" dirty="0">
                <a:latin typeface="Arial" panose="020B0604020202020204" pitchFamily="34" charset="0"/>
                <a:ea typeface="Calibri" panose="020F0502020204030204" pitchFamily="34" charset="0"/>
                <a:cs typeface="Times New Roman" panose="02020603050405020304" pitchFamily="18" charset="0"/>
              </a:rPr>
              <a:t> ei sostegni; </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endParaRPr lang="it-IT"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5"/>
              </a:spcAft>
              <a:buFont typeface="Arial" panose="020B0604020202020204" pitchFamily="34" charset="0"/>
              <a:buChar char="•"/>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uore 8"/>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10" name="CasellaDiTesto 9"/>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pic>
        <p:nvPicPr>
          <p:cNvPr id="11" name="Immagi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3" name="Rettangolo 12"/>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pic>
        <p:nvPicPr>
          <p:cNvPr id="5122" name="Picture 2" descr="Risultati immagini per obietti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976" y="1023172"/>
            <a:ext cx="3987193" cy="1870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05708"/>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2" y="116010"/>
            <a:ext cx="9905998" cy="1478570"/>
          </a:xfrm>
        </p:spPr>
        <p:txBody>
          <a:bodyPr/>
          <a:lstStyle/>
          <a:p>
            <a:r>
              <a:rPr lang="it-IT" dirty="0" smtClean="0"/>
              <a:t>RISPARMIO e  confort visivo</a:t>
            </a:r>
            <a:endParaRPr lang="it-IT" dirty="0"/>
          </a:p>
        </p:txBody>
      </p:sp>
      <p:sp>
        <p:nvSpPr>
          <p:cNvPr id="3" name="Segnaposto contenuto 2"/>
          <p:cNvSpPr>
            <a:spLocks noGrp="1"/>
          </p:cNvSpPr>
          <p:nvPr>
            <p:ph idx="1"/>
          </p:nvPr>
        </p:nvSpPr>
        <p:spPr>
          <a:xfrm>
            <a:off x="1189250" y="1286750"/>
            <a:ext cx="5286390" cy="3054592"/>
          </a:xfrm>
        </p:spPr>
        <p:txBody>
          <a:bodyPr>
            <a:normAutofit fontScale="70000" lnSpcReduction="20000"/>
          </a:bodyPr>
          <a:lstStyle/>
          <a:p>
            <a:pPr marL="0" indent="0" algn="just">
              <a:buNone/>
            </a:pPr>
            <a:r>
              <a:rPr lang="it-IT" dirty="0"/>
              <a:t>Con l’aumento dell’efficienza energetica è possibile infatti ottenere risparmi della spesa energetica, sia a livello nazionale sia a livello locale. L’abbattimento degli sprechi, così come i comportamenti e le scelte improntate ad un minor consumo energetico, permetterebbero di conseguire consistenti risparmi immediatamente visibili sulla bolletta energetica nazionale. I risparmi economici così ottenuti potrebbero liberare risorse da reinvestire per generare nuovi stimoli per l’economia.</a:t>
            </a:r>
          </a:p>
        </p:txBody>
      </p:sp>
      <p:pic>
        <p:nvPicPr>
          <p:cNvPr id="4" name="Immagine 3"/>
          <p:cNvPicPr>
            <a:picLocks noChangeAspect="1"/>
          </p:cNvPicPr>
          <p:nvPr/>
        </p:nvPicPr>
        <p:blipFill>
          <a:blip r:embed="rId2"/>
          <a:stretch>
            <a:fillRect/>
          </a:stretch>
        </p:blipFill>
        <p:spPr>
          <a:xfrm>
            <a:off x="6608577" y="1783874"/>
            <a:ext cx="4654848" cy="2802600"/>
          </a:xfrm>
          <a:prstGeom prst="rect">
            <a:avLst/>
          </a:prstGeom>
        </p:spPr>
      </p:pic>
      <p:sp>
        <p:nvSpPr>
          <p:cNvPr id="5" name="Rettangolo 4"/>
          <p:cNvSpPr/>
          <p:nvPr/>
        </p:nvSpPr>
        <p:spPr>
          <a:xfrm>
            <a:off x="6565087" y="1231031"/>
            <a:ext cx="4741829" cy="553998"/>
          </a:xfrm>
          <a:prstGeom prst="rect">
            <a:avLst/>
          </a:prstGeom>
        </p:spPr>
        <p:txBody>
          <a:bodyPr wrap="square">
            <a:spAutoFit/>
          </a:bodyPr>
          <a:lstStyle/>
          <a:p>
            <a:r>
              <a:rPr lang="it-IT" sz="1000" dirty="0"/>
              <a:t>Si riportano delle indicazioni per definire la qualità di una lampada e il quadro riepilogativo delle caratteristiche tecniche medie delle sorgenti luminose:</a:t>
            </a:r>
          </a:p>
        </p:txBody>
      </p:sp>
      <p:sp>
        <p:nvSpPr>
          <p:cNvPr id="6" name="Rettangolo 5"/>
          <p:cNvSpPr/>
          <p:nvPr/>
        </p:nvSpPr>
        <p:spPr>
          <a:xfrm>
            <a:off x="1189250" y="4684659"/>
            <a:ext cx="10310772" cy="1708160"/>
          </a:xfrm>
          <a:prstGeom prst="rect">
            <a:avLst/>
          </a:prstGeom>
        </p:spPr>
        <p:txBody>
          <a:bodyPr wrap="square">
            <a:spAutoFit/>
          </a:bodyPr>
          <a:lstStyle/>
          <a:p>
            <a:r>
              <a:rPr lang="it-IT" sz="1050" dirty="0" smtClean="0"/>
              <a:t>Le lampade al sodio hanno una  scarsa resa dei colori che  porta ad una difficile interpretazione dei colori degli oggetti da esse illuminati ed in alcune situazioni la " compressione " dei colori delle ombre distorce la percezione della tridimensionalità degli oggetti . </a:t>
            </a:r>
            <a:r>
              <a:rPr lang="it-IT" sz="1050" b="1" dirty="0" smtClean="0"/>
              <a:t>Si può concludere che le lampade al sodio tendono a favorire la percezione delle sagome e dei contorni ( massima luminosità dovuta alla massima sensibilità dell' occhio ) , ma riducono quella delle profondità (compressione delle ombre). </a:t>
            </a:r>
            <a:r>
              <a:rPr lang="it-IT" sz="1050" dirty="0" smtClean="0"/>
              <a:t>Orbene queste lampade rimangono ancora oggi quelle che da un punto di vista puramente numerico realizzano la più alta conversione tra energia elettrica ed energia luminosa se confrontate con le altre sorgenti luminose commercialmente disponibili. Il rendimento complessivo di tutta la lampada , però , deve tener conto di tutte le perdite dovute ai riflettori posti dietro di essa ed ai necessari schermi di vetro che, dovendo resistere a temperature elevatissime , presentano un indice di </a:t>
            </a:r>
            <a:r>
              <a:rPr lang="it-IT" sz="1050" dirty="0" err="1" smtClean="0"/>
              <a:t>trasmittanza</a:t>
            </a:r>
            <a:r>
              <a:rPr lang="it-IT" sz="1050" dirty="0" smtClean="0"/>
              <a:t> raramente superiore all' 80%. In definitiva il valore su cui sui devono effettuare i confronti è l' illuminamento al suolo (LUX) e non l' efficienza di conversione tra energia elettrica e radiazione luminosa (lumen) che nella pratica si riduce drasticamente a causa delle perdite sui riflettori , della presenza di vetri di contenimento e protezione , della diffrazione o per la generazione di radiazioni invisibili all' occhio umano (infrarossi e ultravioletti ) . </a:t>
            </a:r>
            <a:endParaRPr lang="it-IT" sz="1050" dirty="0"/>
          </a:p>
        </p:txBody>
      </p:sp>
      <p:pic>
        <p:nvPicPr>
          <p:cNvPr id="7" name="Immagine 6"/>
          <p:cNvPicPr>
            <a:picLocks noChangeAspect="1"/>
          </p:cNvPicPr>
          <p:nvPr/>
        </p:nvPicPr>
        <p:blipFill>
          <a:blip r:embed="rId3"/>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ore 7"/>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9" name="CasellaDiTesto 8"/>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sp>
        <p:nvSpPr>
          <p:cNvPr id="10" name="CasellaDiTesto 9"/>
          <p:cNvSpPr txBox="1"/>
          <p:nvPr/>
        </p:nvSpPr>
        <p:spPr>
          <a:xfrm rot="16200000">
            <a:off x="-301919" y="2799728"/>
            <a:ext cx="2137019" cy="369332"/>
          </a:xfrm>
          <a:prstGeom prst="rect">
            <a:avLst/>
          </a:prstGeom>
          <a:noFill/>
        </p:spPr>
        <p:txBody>
          <a:bodyPr wrap="square" rtlCol="0">
            <a:spAutoFit/>
          </a:bodyPr>
          <a:lstStyle/>
          <a:p>
            <a:r>
              <a:rPr lang="it-IT" dirty="0" smtClean="0"/>
              <a:t>Luce a Pandino</a:t>
            </a:r>
            <a:endParaRPr lang="it-IT" dirty="0"/>
          </a:p>
        </p:txBody>
      </p:sp>
      <p:pic>
        <p:nvPicPr>
          <p:cNvPr id="11"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3" name="Rettangolo 12"/>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4882693"/>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castello di pand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76" y="4390904"/>
            <a:ext cx="2948673" cy="20476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426993" y="267490"/>
            <a:ext cx="9905998" cy="1478570"/>
          </a:xfrm>
        </p:spPr>
        <p:txBody>
          <a:bodyPr/>
          <a:lstStyle/>
          <a:p>
            <a:r>
              <a:rPr lang="it-IT" dirty="0" smtClean="0"/>
              <a:t>Migliorie </a:t>
            </a:r>
            <a:endParaRPr lang="it-IT" dirty="0"/>
          </a:p>
        </p:txBody>
      </p:sp>
      <p:sp>
        <p:nvSpPr>
          <p:cNvPr id="3" name="Segnaposto contenuto 2"/>
          <p:cNvSpPr>
            <a:spLocks noGrp="1"/>
          </p:cNvSpPr>
          <p:nvPr>
            <p:ph idx="1"/>
          </p:nvPr>
        </p:nvSpPr>
        <p:spPr>
          <a:xfrm>
            <a:off x="1093259" y="1478650"/>
            <a:ext cx="4727744" cy="3503082"/>
          </a:xfrm>
        </p:spPr>
        <p:txBody>
          <a:bodyPr>
            <a:normAutofit lnSpcReduction="10000"/>
          </a:bodyPr>
          <a:lstStyle/>
          <a:p>
            <a:r>
              <a:rPr lang="it-IT" sz="1800" b="1" dirty="0" smtClean="0"/>
              <a:t>RIQUALIFICAZIONE DELL’IMPIANTO DI ILLUMINAZIONE DELLO STADIO COMUNALE </a:t>
            </a:r>
          </a:p>
          <a:p>
            <a:r>
              <a:rPr lang="it-IT" sz="1800" b="1" dirty="0" smtClean="0"/>
              <a:t>SISTEMA </a:t>
            </a:r>
            <a:r>
              <a:rPr lang="it-IT" sz="1800" b="1" dirty="0"/>
              <a:t>DI TELECONTROLLO DA </a:t>
            </a:r>
            <a:r>
              <a:rPr lang="it-IT" sz="1800" b="1" dirty="0" smtClean="0"/>
              <a:t>QUADRO </a:t>
            </a:r>
          </a:p>
          <a:p>
            <a:r>
              <a:rPr lang="it-IT" sz="1800" b="1" dirty="0"/>
              <a:t>DISPOSITIVO ANTIFURTO CAVI </a:t>
            </a:r>
            <a:r>
              <a:rPr lang="it-IT" sz="1800" b="1" dirty="0" smtClean="0"/>
              <a:t>ELETTRICI</a:t>
            </a:r>
          </a:p>
          <a:p>
            <a:r>
              <a:rPr lang="it-IT" sz="1800" b="1" dirty="0" smtClean="0"/>
              <a:t>FORNITURA DI LANTERNE SEMAFORICHE A LED LA SEMAFORICA E  CENTRALINE DI CONTROLLO </a:t>
            </a:r>
            <a:endParaRPr lang="it-IT" sz="1800" b="1" dirty="0"/>
          </a:p>
        </p:txBody>
      </p:sp>
      <p:pic>
        <p:nvPicPr>
          <p:cNvPr id="4" name="Immagine 3"/>
          <p:cNvPicPr>
            <a:picLocks noChangeAspect="1"/>
          </p:cNvPicPr>
          <p:nvPr/>
        </p:nvPicPr>
        <p:blipFill>
          <a:blip r:embed="rId3"/>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ore 4"/>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6" name="CasellaDiTesto 5"/>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pic>
        <p:nvPicPr>
          <p:cNvPr id="8"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0" name="Rettangolo 9"/>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pic>
        <p:nvPicPr>
          <p:cNvPr id="12" name="Immagine 11"/>
          <p:cNvPicPr>
            <a:picLocks noChangeAspect="1"/>
          </p:cNvPicPr>
          <p:nvPr/>
        </p:nvPicPr>
        <p:blipFill>
          <a:blip r:embed="rId5"/>
          <a:stretch>
            <a:fillRect/>
          </a:stretch>
        </p:blipFill>
        <p:spPr>
          <a:xfrm>
            <a:off x="5600137" y="2101780"/>
            <a:ext cx="1295203" cy="1393505"/>
          </a:xfrm>
          <a:prstGeom prst="rect">
            <a:avLst/>
          </a:prstGeom>
        </p:spPr>
      </p:pic>
      <p:pic>
        <p:nvPicPr>
          <p:cNvPr id="13" name="Immagine 12"/>
          <p:cNvPicPr>
            <a:picLocks noChangeAspect="1"/>
          </p:cNvPicPr>
          <p:nvPr/>
        </p:nvPicPr>
        <p:blipFill>
          <a:blip r:embed="rId6"/>
          <a:stretch>
            <a:fillRect/>
          </a:stretch>
        </p:blipFill>
        <p:spPr>
          <a:xfrm>
            <a:off x="7126409" y="1193387"/>
            <a:ext cx="1535439" cy="1638607"/>
          </a:xfrm>
          <a:prstGeom prst="rect">
            <a:avLst/>
          </a:prstGeom>
        </p:spPr>
      </p:pic>
      <p:pic>
        <p:nvPicPr>
          <p:cNvPr id="3076" name="Picture 4" descr="Risultati immagini per chiesa di grade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031" y="3866846"/>
            <a:ext cx="1633605" cy="217814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6999942" y="3319730"/>
            <a:ext cx="4321317" cy="646331"/>
          </a:xfrm>
          <a:prstGeom prst="rect">
            <a:avLst/>
          </a:prstGeom>
          <a:noFill/>
        </p:spPr>
        <p:txBody>
          <a:bodyPr wrap="square" rtlCol="0">
            <a:spAutoFit/>
          </a:bodyPr>
          <a:lstStyle/>
          <a:p>
            <a:pPr marL="285750" indent="-285750">
              <a:buFont typeface="Arial" panose="020B0604020202020204" pitchFamily="34" charset="0"/>
              <a:buChar char="•"/>
            </a:pPr>
            <a:r>
              <a:rPr lang="it-IT" b="1" dirty="0" smtClean="0"/>
              <a:t>ILLUMINAZIONE </a:t>
            </a:r>
            <a:r>
              <a:rPr lang="it-IT" b="1" dirty="0"/>
              <a:t>ARTISTICA</a:t>
            </a:r>
          </a:p>
          <a:p>
            <a:endParaRPr lang="it-IT" dirty="0"/>
          </a:p>
        </p:txBody>
      </p:sp>
      <p:pic>
        <p:nvPicPr>
          <p:cNvPr id="3078" name="Picture 6" descr="Immagine correla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491" y="4576843"/>
            <a:ext cx="1768048" cy="1921792"/>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p:cNvSpPr/>
          <p:nvPr/>
        </p:nvSpPr>
        <p:spPr>
          <a:xfrm>
            <a:off x="8630816" y="1455449"/>
            <a:ext cx="3035909" cy="646331"/>
          </a:xfrm>
          <a:prstGeom prst="rect">
            <a:avLst/>
          </a:prstGeom>
        </p:spPr>
        <p:txBody>
          <a:bodyPr wrap="square">
            <a:spAutoFit/>
          </a:bodyPr>
          <a:lstStyle/>
          <a:p>
            <a:pPr marL="285750" indent="-285750">
              <a:buFont typeface="Arial" panose="020B0604020202020204" pitchFamily="34" charset="0"/>
              <a:buChar char="•"/>
            </a:pPr>
            <a:r>
              <a:rPr lang="it-IT" b="1" dirty="0"/>
              <a:t>SISTEMA DI ALLERTA METEO GESTARTWEB</a:t>
            </a:r>
          </a:p>
        </p:txBody>
      </p:sp>
    </p:spTree>
    <p:extLst>
      <p:ext uri="{BB962C8B-B14F-4D97-AF65-F5344CB8AC3E}">
        <p14:creationId xmlns:p14="http://schemas.microsoft.com/office/powerpoint/2010/main" val="3570793461"/>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80">
                                          <p:stCondLst>
                                            <p:cond delay="0"/>
                                          </p:stCondLst>
                                        </p:cTn>
                                        <p:tgtEl>
                                          <p:spTgt spid="3078"/>
                                        </p:tgtEl>
                                      </p:cBhvr>
                                    </p:animEffect>
                                    <p:anim calcmode="lin" valueType="num">
                                      <p:cBhvr>
                                        <p:cTn id="23"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28" dur="26">
                                          <p:stCondLst>
                                            <p:cond delay="650"/>
                                          </p:stCondLst>
                                        </p:cTn>
                                        <p:tgtEl>
                                          <p:spTgt spid="3078"/>
                                        </p:tgtEl>
                                      </p:cBhvr>
                                      <p:to x="100000" y="60000"/>
                                    </p:animScale>
                                    <p:animScale>
                                      <p:cBhvr>
                                        <p:cTn id="29" dur="166" decel="50000">
                                          <p:stCondLst>
                                            <p:cond delay="676"/>
                                          </p:stCondLst>
                                        </p:cTn>
                                        <p:tgtEl>
                                          <p:spTgt spid="3078"/>
                                        </p:tgtEl>
                                      </p:cBhvr>
                                      <p:to x="100000" y="100000"/>
                                    </p:animScale>
                                    <p:animScale>
                                      <p:cBhvr>
                                        <p:cTn id="30" dur="26">
                                          <p:stCondLst>
                                            <p:cond delay="1312"/>
                                          </p:stCondLst>
                                        </p:cTn>
                                        <p:tgtEl>
                                          <p:spTgt spid="3078"/>
                                        </p:tgtEl>
                                      </p:cBhvr>
                                      <p:to x="100000" y="80000"/>
                                    </p:animScale>
                                    <p:animScale>
                                      <p:cBhvr>
                                        <p:cTn id="31" dur="166" decel="50000">
                                          <p:stCondLst>
                                            <p:cond delay="1338"/>
                                          </p:stCondLst>
                                        </p:cTn>
                                        <p:tgtEl>
                                          <p:spTgt spid="3078"/>
                                        </p:tgtEl>
                                      </p:cBhvr>
                                      <p:to x="100000" y="100000"/>
                                    </p:animScale>
                                    <p:animScale>
                                      <p:cBhvr>
                                        <p:cTn id="32" dur="26">
                                          <p:stCondLst>
                                            <p:cond delay="1642"/>
                                          </p:stCondLst>
                                        </p:cTn>
                                        <p:tgtEl>
                                          <p:spTgt spid="3078"/>
                                        </p:tgtEl>
                                      </p:cBhvr>
                                      <p:to x="100000" y="90000"/>
                                    </p:animScale>
                                    <p:animScale>
                                      <p:cBhvr>
                                        <p:cTn id="33" dur="166" decel="50000">
                                          <p:stCondLst>
                                            <p:cond delay="1668"/>
                                          </p:stCondLst>
                                        </p:cTn>
                                        <p:tgtEl>
                                          <p:spTgt spid="3078"/>
                                        </p:tgtEl>
                                      </p:cBhvr>
                                      <p:to x="100000" y="100000"/>
                                    </p:animScale>
                                    <p:animScale>
                                      <p:cBhvr>
                                        <p:cTn id="34" dur="26">
                                          <p:stCondLst>
                                            <p:cond delay="1808"/>
                                          </p:stCondLst>
                                        </p:cTn>
                                        <p:tgtEl>
                                          <p:spTgt spid="3078"/>
                                        </p:tgtEl>
                                      </p:cBhvr>
                                      <p:to x="100000" y="95000"/>
                                    </p:animScale>
                                    <p:animScale>
                                      <p:cBhvr>
                                        <p:cTn id="35" dur="166" decel="50000">
                                          <p:stCondLst>
                                            <p:cond delay="1834"/>
                                          </p:stCondLst>
                                        </p:cTn>
                                        <p:tgtEl>
                                          <p:spTgt spid="3078"/>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wipe(down)">
                                      <p:cBhvr>
                                        <p:cTn id="38" dur="580">
                                          <p:stCondLst>
                                            <p:cond delay="0"/>
                                          </p:stCondLst>
                                        </p:cTn>
                                        <p:tgtEl>
                                          <p:spTgt spid="3076"/>
                                        </p:tgtEl>
                                      </p:cBhvr>
                                    </p:animEffect>
                                    <p:anim calcmode="lin" valueType="num">
                                      <p:cBhvr>
                                        <p:cTn id="39"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4" dur="26">
                                          <p:stCondLst>
                                            <p:cond delay="650"/>
                                          </p:stCondLst>
                                        </p:cTn>
                                        <p:tgtEl>
                                          <p:spTgt spid="3076"/>
                                        </p:tgtEl>
                                      </p:cBhvr>
                                      <p:to x="100000" y="60000"/>
                                    </p:animScale>
                                    <p:animScale>
                                      <p:cBhvr>
                                        <p:cTn id="45" dur="166" decel="50000">
                                          <p:stCondLst>
                                            <p:cond delay="676"/>
                                          </p:stCondLst>
                                        </p:cTn>
                                        <p:tgtEl>
                                          <p:spTgt spid="3076"/>
                                        </p:tgtEl>
                                      </p:cBhvr>
                                      <p:to x="100000" y="100000"/>
                                    </p:animScale>
                                    <p:animScale>
                                      <p:cBhvr>
                                        <p:cTn id="46" dur="26">
                                          <p:stCondLst>
                                            <p:cond delay="1312"/>
                                          </p:stCondLst>
                                        </p:cTn>
                                        <p:tgtEl>
                                          <p:spTgt spid="3076"/>
                                        </p:tgtEl>
                                      </p:cBhvr>
                                      <p:to x="100000" y="80000"/>
                                    </p:animScale>
                                    <p:animScale>
                                      <p:cBhvr>
                                        <p:cTn id="47" dur="166" decel="50000">
                                          <p:stCondLst>
                                            <p:cond delay="1338"/>
                                          </p:stCondLst>
                                        </p:cTn>
                                        <p:tgtEl>
                                          <p:spTgt spid="3076"/>
                                        </p:tgtEl>
                                      </p:cBhvr>
                                      <p:to x="100000" y="100000"/>
                                    </p:animScale>
                                    <p:animScale>
                                      <p:cBhvr>
                                        <p:cTn id="48" dur="26">
                                          <p:stCondLst>
                                            <p:cond delay="1642"/>
                                          </p:stCondLst>
                                        </p:cTn>
                                        <p:tgtEl>
                                          <p:spTgt spid="3076"/>
                                        </p:tgtEl>
                                      </p:cBhvr>
                                      <p:to x="100000" y="90000"/>
                                    </p:animScale>
                                    <p:animScale>
                                      <p:cBhvr>
                                        <p:cTn id="49" dur="166" decel="50000">
                                          <p:stCondLst>
                                            <p:cond delay="1668"/>
                                          </p:stCondLst>
                                        </p:cTn>
                                        <p:tgtEl>
                                          <p:spTgt spid="3076"/>
                                        </p:tgtEl>
                                      </p:cBhvr>
                                      <p:to x="100000" y="100000"/>
                                    </p:animScale>
                                    <p:animScale>
                                      <p:cBhvr>
                                        <p:cTn id="50" dur="26">
                                          <p:stCondLst>
                                            <p:cond delay="1808"/>
                                          </p:stCondLst>
                                        </p:cTn>
                                        <p:tgtEl>
                                          <p:spTgt spid="3076"/>
                                        </p:tgtEl>
                                      </p:cBhvr>
                                      <p:to x="100000" y="95000"/>
                                    </p:animScale>
                                    <p:animScale>
                                      <p:cBhvr>
                                        <p:cTn id="51" dur="166" decel="50000">
                                          <p:stCondLst>
                                            <p:cond delay="1834"/>
                                          </p:stCondLst>
                                        </p:cTn>
                                        <p:tgtEl>
                                          <p:spTgt spid="3076"/>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3074"/>
                                        </p:tgtEl>
                                        <p:attrNameLst>
                                          <p:attrName>style.visibility</p:attrName>
                                        </p:attrNameLst>
                                      </p:cBhvr>
                                      <p:to>
                                        <p:strVal val="visible"/>
                                      </p:to>
                                    </p:set>
                                    <p:animEffect transition="in" filter="wipe(down)">
                                      <p:cBhvr>
                                        <p:cTn id="54" dur="580">
                                          <p:stCondLst>
                                            <p:cond delay="0"/>
                                          </p:stCondLst>
                                        </p:cTn>
                                        <p:tgtEl>
                                          <p:spTgt spid="3074"/>
                                        </p:tgtEl>
                                      </p:cBhvr>
                                    </p:animEffect>
                                    <p:anim calcmode="lin" valueType="num">
                                      <p:cBhvr>
                                        <p:cTn id="5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60" dur="26">
                                          <p:stCondLst>
                                            <p:cond delay="650"/>
                                          </p:stCondLst>
                                        </p:cTn>
                                        <p:tgtEl>
                                          <p:spTgt spid="3074"/>
                                        </p:tgtEl>
                                      </p:cBhvr>
                                      <p:to x="100000" y="60000"/>
                                    </p:animScale>
                                    <p:animScale>
                                      <p:cBhvr>
                                        <p:cTn id="61" dur="166" decel="50000">
                                          <p:stCondLst>
                                            <p:cond delay="676"/>
                                          </p:stCondLst>
                                        </p:cTn>
                                        <p:tgtEl>
                                          <p:spTgt spid="3074"/>
                                        </p:tgtEl>
                                      </p:cBhvr>
                                      <p:to x="100000" y="100000"/>
                                    </p:animScale>
                                    <p:animScale>
                                      <p:cBhvr>
                                        <p:cTn id="62" dur="26">
                                          <p:stCondLst>
                                            <p:cond delay="1312"/>
                                          </p:stCondLst>
                                        </p:cTn>
                                        <p:tgtEl>
                                          <p:spTgt spid="3074"/>
                                        </p:tgtEl>
                                      </p:cBhvr>
                                      <p:to x="100000" y="80000"/>
                                    </p:animScale>
                                    <p:animScale>
                                      <p:cBhvr>
                                        <p:cTn id="63" dur="166" decel="50000">
                                          <p:stCondLst>
                                            <p:cond delay="1338"/>
                                          </p:stCondLst>
                                        </p:cTn>
                                        <p:tgtEl>
                                          <p:spTgt spid="3074"/>
                                        </p:tgtEl>
                                      </p:cBhvr>
                                      <p:to x="100000" y="100000"/>
                                    </p:animScale>
                                    <p:animScale>
                                      <p:cBhvr>
                                        <p:cTn id="64" dur="26">
                                          <p:stCondLst>
                                            <p:cond delay="1642"/>
                                          </p:stCondLst>
                                        </p:cTn>
                                        <p:tgtEl>
                                          <p:spTgt spid="3074"/>
                                        </p:tgtEl>
                                      </p:cBhvr>
                                      <p:to x="100000" y="90000"/>
                                    </p:animScale>
                                    <p:animScale>
                                      <p:cBhvr>
                                        <p:cTn id="65" dur="166" decel="50000">
                                          <p:stCondLst>
                                            <p:cond delay="1668"/>
                                          </p:stCondLst>
                                        </p:cTn>
                                        <p:tgtEl>
                                          <p:spTgt spid="3074"/>
                                        </p:tgtEl>
                                      </p:cBhvr>
                                      <p:to x="100000" y="100000"/>
                                    </p:animScale>
                                    <p:animScale>
                                      <p:cBhvr>
                                        <p:cTn id="66" dur="26">
                                          <p:stCondLst>
                                            <p:cond delay="1808"/>
                                          </p:stCondLst>
                                        </p:cTn>
                                        <p:tgtEl>
                                          <p:spTgt spid="3074"/>
                                        </p:tgtEl>
                                      </p:cBhvr>
                                      <p:to x="100000" y="95000"/>
                                    </p:animScale>
                                    <p:animScale>
                                      <p:cBhvr>
                                        <p:cTn id="6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isultati immagini per TEMPO SVILUPPO PROGETTO"/>
          <p:cNvPicPr>
            <a:picLocks noChangeAspect="1" noChangeArrowheads="1"/>
          </p:cNvPicPr>
          <p:nvPr/>
        </p:nvPicPr>
        <p:blipFill rotWithShape="1">
          <a:blip r:embed="rId2">
            <a:extLst>
              <a:ext uri="{28A0092B-C50C-407E-A947-70E740481C1C}">
                <a14:useLocalDpi xmlns:a14="http://schemas.microsoft.com/office/drawing/2010/main" val="0"/>
              </a:ext>
            </a:extLst>
          </a:blip>
          <a:srcRect l="5857" t="1491" r="5793" b="2152"/>
          <a:stretch/>
        </p:blipFill>
        <p:spPr bwMode="auto">
          <a:xfrm>
            <a:off x="8071235" y="1218021"/>
            <a:ext cx="3862874" cy="230466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240267" y="0"/>
            <a:ext cx="9905998" cy="1478570"/>
          </a:xfrm>
        </p:spPr>
        <p:txBody>
          <a:bodyPr/>
          <a:lstStyle/>
          <a:p>
            <a:r>
              <a:rPr lang="it-IT" dirty="0" smtClean="0"/>
              <a:t>QUANDO ?</a:t>
            </a:r>
            <a:endParaRPr lang="it-IT" dirty="0"/>
          </a:p>
        </p:txBody>
      </p:sp>
      <p:sp>
        <p:nvSpPr>
          <p:cNvPr id="3" name="Segnaposto contenuto 2"/>
          <p:cNvSpPr>
            <a:spLocks noGrp="1"/>
          </p:cNvSpPr>
          <p:nvPr>
            <p:ph idx="1"/>
          </p:nvPr>
        </p:nvSpPr>
        <p:spPr>
          <a:xfrm>
            <a:off x="1053541" y="1112020"/>
            <a:ext cx="6910602" cy="3786552"/>
          </a:xfrm>
        </p:spPr>
        <p:txBody>
          <a:bodyPr>
            <a:normAutofit/>
          </a:bodyPr>
          <a:lstStyle/>
          <a:p>
            <a:pPr algn="just"/>
            <a:r>
              <a:rPr lang="it-IT" sz="2200" dirty="0" smtClean="0"/>
              <a:t>L’Iter progettuale è già </a:t>
            </a:r>
            <a:r>
              <a:rPr lang="it-IT" sz="2200" dirty="0" smtClean="0"/>
              <a:t>a </a:t>
            </a:r>
            <a:r>
              <a:rPr lang="it-IT" sz="2200" dirty="0" smtClean="0"/>
              <a:t>buon punto i tecnici comunali stanno valutando il progetto esecutivo con particolare attenzione alle migliorie proposte per poter approvare un progetto valido e che possa centrare gli obiettivi prospettati;</a:t>
            </a:r>
          </a:p>
        </p:txBody>
      </p:sp>
      <p:pic>
        <p:nvPicPr>
          <p:cNvPr id="4" name="Immagine 3"/>
          <p:cNvPicPr>
            <a:picLocks noChangeAspect="1"/>
          </p:cNvPicPr>
          <p:nvPr/>
        </p:nvPicPr>
        <p:blipFill>
          <a:blip r:embed="rId3"/>
          <a:stretch>
            <a:fillRect/>
          </a:stretch>
        </p:blipFill>
        <p:spPr>
          <a:xfrm rot="16200000">
            <a:off x="437511" y="3705663"/>
            <a:ext cx="542718" cy="86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ore 5"/>
          <p:cNvSpPr/>
          <p:nvPr/>
        </p:nvSpPr>
        <p:spPr>
          <a:xfrm>
            <a:off x="390450" y="4004061"/>
            <a:ext cx="342555" cy="301947"/>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7" name="CasellaDiTesto 6"/>
          <p:cNvSpPr txBox="1"/>
          <p:nvPr/>
        </p:nvSpPr>
        <p:spPr>
          <a:xfrm rot="16200000">
            <a:off x="-454319" y="2647328"/>
            <a:ext cx="2137019" cy="369332"/>
          </a:xfrm>
          <a:prstGeom prst="rect">
            <a:avLst/>
          </a:prstGeom>
          <a:noFill/>
        </p:spPr>
        <p:txBody>
          <a:bodyPr wrap="square" rtlCol="0">
            <a:spAutoFit/>
          </a:bodyPr>
          <a:lstStyle/>
          <a:p>
            <a:r>
              <a:rPr lang="it-IT" dirty="0" smtClean="0"/>
              <a:t>Luce a Pandino</a:t>
            </a:r>
            <a:endParaRPr lang="it-IT" dirty="0"/>
          </a:p>
        </p:txBody>
      </p:sp>
      <p:pic>
        <p:nvPicPr>
          <p:cNvPr id="8"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9" y="102495"/>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10" name="Rettangolo 9"/>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sp>
        <p:nvSpPr>
          <p:cNvPr id="13" name="Rettangolo 12"/>
          <p:cNvSpPr/>
          <p:nvPr/>
        </p:nvSpPr>
        <p:spPr>
          <a:xfrm>
            <a:off x="1328896" y="3635954"/>
            <a:ext cx="9797368" cy="2800767"/>
          </a:xfrm>
          <a:prstGeom prst="rect">
            <a:avLst/>
          </a:prstGeom>
        </p:spPr>
        <p:txBody>
          <a:bodyPr wrap="square">
            <a:spAutoFit/>
          </a:bodyPr>
          <a:lstStyle/>
          <a:p>
            <a:r>
              <a:rPr lang="it-IT" sz="2200" dirty="0">
                <a:effectLst>
                  <a:outerShdw blurRad="152400" dist="38100" dir="2700000" algn="tl">
                    <a:srgbClr val="000000">
                      <a:alpha val="36000"/>
                    </a:srgbClr>
                  </a:outerShdw>
                </a:effectLst>
              </a:rPr>
              <a:t>Il progetto si attuerà attraverso un meccanismo complesso di passaggi amministrativi  che coinvolgono diversi attori oltre l’amministrazione comunale, proprio per l’importanza delle opere da realizzare ed il contestuale  riordino amministrativo e manutentivo  di una situazione pregressa non ottimale in molti casi. </a:t>
            </a:r>
          </a:p>
          <a:p>
            <a:r>
              <a:rPr lang="it-IT" sz="2200" dirty="0">
                <a:effectLst>
                  <a:outerShdw blurRad="152400" dist="38100" dir="2700000" algn="tl">
                    <a:srgbClr val="000000">
                      <a:alpha val="36000"/>
                    </a:srgbClr>
                  </a:outerShdw>
                </a:effectLst>
              </a:rPr>
              <a:t>L’avvio dei lavori  di </a:t>
            </a:r>
            <a:r>
              <a:rPr lang="it-IT" sz="2200" dirty="0" err="1">
                <a:effectLst>
                  <a:outerShdw blurRad="152400" dist="38100" dir="2700000" algn="tl">
                    <a:srgbClr val="000000">
                      <a:alpha val="36000"/>
                    </a:srgbClr>
                  </a:outerShdw>
                </a:effectLst>
              </a:rPr>
              <a:t>efficientamento</a:t>
            </a:r>
            <a:r>
              <a:rPr lang="it-IT" sz="2200" dirty="0">
                <a:effectLst>
                  <a:outerShdw blurRad="152400" dist="38100" dir="2700000" algn="tl">
                    <a:srgbClr val="000000">
                      <a:alpha val="36000"/>
                    </a:srgbClr>
                  </a:outerShdw>
                </a:effectLst>
              </a:rPr>
              <a:t> è prevista nel 2020 </a:t>
            </a:r>
            <a:endParaRPr lang="it-IT" sz="2200" dirty="0" smtClean="0">
              <a:effectLst>
                <a:outerShdw blurRad="152400" dist="38100" dir="2700000" algn="tl">
                  <a:srgbClr val="000000">
                    <a:alpha val="36000"/>
                  </a:srgbClr>
                </a:outerShdw>
              </a:effectLst>
            </a:endParaRPr>
          </a:p>
          <a:p>
            <a:r>
              <a:rPr lang="it-IT" sz="2200" dirty="0" smtClean="0">
                <a:effectLst>
                  <a:outerShdw blurRad="152400" dist="38100" dir="2700000" algn="tl">
                    <a:srgbClr val="000000">
                      <a:alpha val="36000"/>
                    </a:srgbClr>
                  </a:outerShdw>
                </a:effectLst>
              </a:rPr>
              <a:t>e </a:t>
            </a:r>
            <a:r>
              <a:rPr lang="it-IT" sz="2200" dirty="0">
                <a:effectLst>
                  <a:outerShdw blurRad="152400" dist="38100" dir="2700000" algn="tl">
                    <a:srgbClr val="000000">
                      <a:alpha val="36000"/>
                    </a:srgbClr>
                  </a:outerShdw>
                </a:effectLst>
              </a:rPr>
              <a:t>rappresenta una degli obiettivi prioritari </a:t>
            </a:r>
            <a:endParaRPr lang="it-IT" sz="2200" dirty="0" smtClean="0">
              <a:effectLst>
                <a:outerShdw blurRad="152400" dist="38100" dir="2700000" algn="tl">
                  <a:srgbClr val="000000">
                    <a:alpha val="36000"/>
                  </a:srgbClr>
                </a:outerShdw>
              </a:effectLst>
            </a:endParaRPr>
          </a:p>
          <a:p>
            <a:r>
              <a:rPr lang="it-IT" sz="2200" dirty="0" smtClean="0">
                <a:effectLst>
                  <a:outerShdw blurRad="152400" dist="38100" dir="2700000" algn="tl">
                    <a:srgbClr val="000000">
                      <a:alpha val="36000"/>
                    </a:srgbClr>
                  </a:outerShdw>
                </a:effectLst>
              </a:rPr>
              <a:t>dell'Amministrazione </a:t>
            </a:r>
            <a:r>
              <a:rPr lang="it-IT" sz="2200" dirty="0">
                <a:effectLst>
                  <a:outerShdw blurRad="152400" dist="38100" dir="2700000" algn="tl">
                    <a:srgbClr val="000000">
                      <a:alpha val="36000"/>
                    </a:srgbClr>
                  </a:outerShdw>
                </a:effectLst>
              </a:rPr>
              <a:t>Comunale per il prossimo anno.</a:t>
            </a:r>
          </a:p>
        </p:txBody>
      </p:sp>
      <p:pic>
        <p:nvPicPr>
          <p:cNvPr id="2058" name="Picture 10" descr="Risultati immagini per TEMPO SVILUPPO PROG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0601" y="5315594"/>
            <a:ext cx="2076202" cy="10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36851"/>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567" y="2913849"/>
            <a:ext cx="9905998" cy="1478570"/>
          </a:xfrm>
        </p:spPr>
        <p:txBody>
          <a:bodyPr/>
          <a:lstStyle/>
          <a:p>
            <a:r>
              <a:rPr lang="it-IT" dirty="0" smtClean="0"/>
              <a:t>GRAZIE PER L’ATTENZIONE</a:t>
            </a:r>
            <a:endParaRPr lang="it-IT" dirty="0"/>
          </a:p>
        </p:txBody>
      </p:sp>
      <p:pic>
        <p:nvPicPr>
          <p:cNvPr id="4"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946" y="145169"/>
            <a:ext cx="687618" cy="7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9178663" y="267490"/>
            <a:ext cx="1983311" cy="400110"/>
          </a:xfrm>
          <a:prstGeom prst="rect">
            <a:avLst/>
          </a:prstGeom>
        </p:spPr>
        <p:txBody>
          <a:bodyPr wrap="square">
            <a:spAutoFit/>
          </a:bodyPr>
          <a:lstStyle/>
          <a:p>
            <a:pPr marR="21590" algn="r">
              <a:spcAft>
                <a:spcPts val="0"/>
              </a:spcAft>
            </a:pPr>
            <a:r>
              <a:rPr lang="it-IT" sz="1000" b="1" spc="100" dirty="0">
                <a:latin typeface="Cambria" panose="02040503050406030204" pitchFamily="18" charset="0"/>
                <a:ea typeface="Arial Unicode MS" panose="020B0604020202020204" pitchFamily="34" charset="-128"/>
                <a:cs typeface="Times New Roman" panose="02020603050405020304" pitchFamily="18" charset="0"/>
              </a:rPr>
              <a:t>COMUNE di </a:t>
            </a:r>
            <a:r>
              <a:rPr lang="it-IT" sz="1000" b="1" spc="100" dirty="0" smtClean="0">
                <a:latin typeface="Cambria" panose="02040503050406030204" pitchFamily="18" charset="0"/>
                <a:ea typeface="Arial Unicode MS" panose="020B0604020202020204" pitchFamily="34" charset="-128"/>
                <a:cs typeface="Times New Roman" panose="02020603050405020304" pitchFamily="18" charset="0"/>
              </a:rPr>
              <a:t>PANDINO   </a:t>
            </a:r>
            <a:endParaRPr lang="it-IT" sz="1000" dirty="0">
              <a:latin typeface="Courier New" panose="02070309020205020404" pitchFamily="49" charset="0"/>
              <a:ea typeface="Times New Roman" panose="02020603050405020304" pitchFamily="18" charset="0"/>
              <a:cs typeface="Times New Roman" panose="02020603050405020304" pitchFamily="18" charset="0"/>
            </a:endParaRPr>
          </a:p>
          <a:p>
            <a:r>
              <a:rPr lang="it-IT" sz="1000" b="1" dirty="0" smtClean="0">
                <a:latin typeface="Cambria" panose="02040503050406030204" pitchFamily="18" charset="0"/>
                <a:ea typeface="Arial Unicode MS" panose="020B0604020202020204" pitchFamily="34" charset="-128"/>
                <a:cs typeface="Times New Roman" panose="02020603050405020304" pitchFamily="18" charset="0"/>
              </a:rPr>
              <a:t>              Provincia </a:t>
            </a:r>
            <a:r>
              <a:rPr lang="it-IT" sz="1000" b="1" dirty="0">
                <a:latin typeface="Cambria" panose="02040503050406030204" pitchFamily="18" charset="0"/>
                <a:ea typeface="Arial Unicode MS" panose="020B0604020202020204" pitchFamily="34" charset="-128"/>
                <a:cs typeface="Times New Roman" panose="02020603050405020304" pitchFamily="18" charset="0"/>
              </a:rPr>
              <a:t>di Cremona</a:t>
            </a:r>
            <a:r>
              <a:rPr lang="it-IT" sz="1000" dirty="0">
                <a:latin typeface="Cambria" panose="02040503050406030204" pitchFamily="18" charset="0"/>
                <a:ea typeface="Arial Unicode MS" panose="020B0604020202020204" pitchFamily="34" charset="-128"/>
                <a:cs typeface="Times New Roman" panose="02020603050405020304" pitchFamily="18" charset="0"/>
              </a:rPr>
              <a:t> </a:t>
            </a:r>
            <a:endParaRPr lang="it-IT" sz="1000" dirty="0"/>
          </a:p>
        </p:txBody>
      </p:sp>
      <p:sp>
        <p:nvSpPr>
          <p:cNvPr id="6" name="Rettangolo 5"/>
          <p:cNvSpPr/>
          <p:nvPr/>
        </p:nvSpPr>
        <p:spPr>
          <a:xfrm>
            <a:off x="9160601" y="640982"/>
            <a:ext cx="2172390" cy="246221"/>
          </a:xfrm>
          <a:prstGeom prst="rect">
            <a:avLst/>
          </a:prstGeom>
        </p:spPr>
        <p:txBody>
          <a:bodyPr wrap="none">
            <a:spAutoFit/>
          </a:bodyPr>
          <a:lstStyle/>
          <a:p>
            <a:pPr algn="ctr">
              <a:spcAft>
                <a:spcPts val="0"/>
              </a:spcAft>
              <a:tabLst>
                <a:tab pos="3060065" algn="ctr"/>
                <a:tab pos="6120130" algn="r"/>
              </a:tabLst>
            </a:pPr>
            <a:r>
              <a:rPr lang="it-IT" sz="1000" dirty="0" smtClean="0">
                <a:latin typeface="Footlight MT Light"/>
                <a:ea typeface="Times New Roman" panose="02020603050405020304" pitchFamily="18" charset="0"/>
                <a:cs typeface="Arial" panose="020B0604020202020204" pitchFamily="34" charset="0"/>
              </a:rPr>
              <a:t>  SETTORE   </a:t>
            </a:r>
            <a:r>
              <a:rPr lang="it-IT" sz="1000" dirty="0">
                <a:latin typeface="Footlight MT Light"/>
                <a:ea typeface="Times New Roman" panose="02020603050405020304" pitchFamily="18" charset="0"/>
                <a:cs typeface="Arial" panose="020B0604020202020204" pitchFamily="34" charset="0"/>
              </a:rPr>
              <a:t>OPERE PUBBLICHE</a:t>
            </a:r>
            <a:endParaRPr lang="it-IT" sz="1000" dirty="0">
              <a:effectLst/>
              <a:latin typeface="Times New Roman" panose="02020603050405020304" pitchFamily="18" charset="0"/>
              <a:ea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2724545" y="887203"/>
            <a:ext cx="901879" cy="1437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ore 7"/>
          <p:cNvSpPr/>
          <p:nvPr/>
        </p:nvSpPr>
        <p:spPr>
          <a:xfrm>
            <a:off x="2895567" y="1116371"/>
            <a:ext cx="559837" cy="479166"/>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9" name="Rettangolo 8"/>
          <p:cNvSpPr/>
          <p:nvPr/>
        </p:nvSpPr>
        <p:spPr>
          <a:xfrm>
            <a:off x="3797446" y="1421328"/>
            <a:ext cx="4923143" cy="523220"/>
          </a:xfrm>
          <a:prstGeom prst="rect">
            <a:avLst/>
          </a:prstGeom>
        </p:spPr>
        <p:txBody>
          <a:bodyPr wrap="none">
            <a:spAutoFit/>
          </a:bodyPr>
          <a:lstStyle/>
          <a:p>
            <a:r>
              <a:rPr lang="it-IT" sz="2800" dirty="0"/>
              <a:t>Operazione Luce a Pandino</a:t>
            </a:r>
          </a:p>
        </p:txBody>
      </p:sp>
    </p:spTree>
    <p:extLst>
      <p:ext uri="{BB962C8B-B14F-4D97-AF65-F5344CB8AC3E}">
        <p14:creationId xmlns:p14="http://schemas.microsoft.com/office/powerpoint/2010/main" val="516294923"/>
      </p:ext>
    </p:extLst>
  </p:cSld>
  <p:clrMapOvr>
    <a:masterClrMapping/>
  </p:clrMapOvr>
  <mc:AlternateContent xmlns:mc="http://schemas.openxmlformats.org/markup-compatibility/2006">
    <mc:Choice xmlns:p14="http://schemas.microsoft.com/office/powerpoint/2010/main" Requires="p14">
      <p:transition spd="slow" p14:dur="2500" advTm="6000">
        <p14:prism isContent="1"/>
      </p:transition>
    </mc:Choice>
    <mc:Fallback>
      <p:transition spd="slow" advTm="6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txDef>
      <a:spPr>
        <a:solidFill>
          <a:srgbClr val="FFC000"/>
        </a:solidFill>
      </a:spPr>
      <a:bodyPr vert="horz" lIns="91440" tIns="45720" rIns="91440" bIns="45720" rtlCol="0">
        <a:normAutofit fontScale="47500" lnSpcReduction="20000"/>
      </a:bodyPr>
      <a:lstStyle>
        <a:defPPr marL="0" indent="0" algn="ctr">
          <a:buNone/>
          <a:defRPr dirty="0" smtClean="0"/>
        </a:defPPr>
      </a:lstStyle>
    </a:txDef>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TM04033919[[fn=Circuito]]</Template>
  <TotalTime>349</TotalTime>
  <Words>973</Words>
  <Application>Microsoft Office PowerPoint</Application>
  <PresentationFormat>Widescreen</PresentationFormat>
  <Paragraphs>114</Paragraphs>
  <Slides>8</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8</vt:i4>
      </vt:variant>
    </vt:vector>
  </HeadingPairs>
  <TitlesOfParts>
    <vt:vector size="19" baseType="lpstr">
      <vt:lpstr>Arial Unicode MS</vt:lpstr>
      <vt:lpstr>Arial</vt:lpstr>
      <vt:lpstr>Calibri</vt:lpstr>
      <vt:lpstr>Cambria</vt:lpstr>
      <vt:lpstr>Courier New</vt:lpstr>
      <vt:lpstr>Footlight MT Light</vt:lpstr>
      <vt:lpstr>Symbol</vt:lpstr>
      <vt:lpstr>Times New Roman</vt:lpstr>
      <vt:lpstr>Trebuchet MS</vt:lpstr>
      <vt:lpstr>Tw Cen MT</vt:lpstr>
      <vt:lpstr>Circuito</vt:lpstr>
      <vt:lpstr>Numeri di progetto : </vt:lpstr>
      <vt:lpstr> Il quadro normativo della Regione Lombardia. </vt:lpstr>
      <vt:lpstr>PANDINO – la situazione</vt:lpstr>
      <vt:lpstr>OBIETTIVI </vt:lpstr>
      <vt:lpstr>RISPARMIO e  confort visivo</vt:lpstr>
      <vt:lpstr>Migliorie </vt:lpstr>
      <vt:lpstr>QUANDO ?</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progetto</dc:title>
  <dc:creator>Alessia Anderlini</dc:creator>
  <cp:lastModifiedBy>Alessia Anderlini</cp:lastModifiedBy>
  <cp:revision>33</cp:revision>
  <dcterms:created xsi:type="dcterms:W3CDTF">2019-08-06T07:05:39Z</dcterms:created>
  <dcterms:modified xsi:type="dcterms:W3CDTF">2019-08-07T07:11:00Z</dcterms:modified>
</cp:coreProperties>
</file>